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300" r:id="rId3"/>
    <p:sldId id="269" r:id="rId4"/>
    <p:sldId id="259" r:id="rId5"/>
    <p:sldId id="270" r:id="rId6"/>
    <p:sldId id="288" r:id="rId7"/>
    <p:sldId id="289" r:id="rId8"/>
    <p:sldId id="271" r:id="rId9"/>
    <p:sldId id="291" r:id="rId10"/>
    <p:sldId id="290" r:id="rId11"/>
    <p:sldId id="272" r:id="rId12"/>
    <p:sldId id="292" r:id="rId13"/>
    <p:sldId id="303" r:id="rId14"/>
    <p:sldId id="299" r:id="rId1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2160" userDrawn="1">
          <p15:clr>
            <a:srgbClr val="A4A3A4"/>
          </p15:clr>
        </p15:guide>
        <p15:guide id="3" orient="horz" pos="1752" userDrawn="1">
          <p15:clr>
            <a:srgbClr val="A4A3A4"/>
          </p15:clr>
        </p15:guide>
        <p15:guide id="4" orient="horz" pos="1032" userDrawn="1">
          <p15:clr>
            <a:srgbClr val="A4A3A4"/>
          </p15:clr>
        </p15:guide>
        <p15:guide id="5" pos="38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yao Wang" initials="F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a:srgbClr val="0555D5"/>
    <a:srgbClr val="FF9B00"/>
    <a:srgbClr val="233AFF"/>
    <a:srgbClr val="8E3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58"/>
    <p:restoredTop sz="97722"/>
  </p:normalViewPr>
  <p:slideViewPr>
    <p:cSldViewPr snapToGrid="0" snapToObjects="1">
      <p:cViewPr>
        <p:scale>
          <a:sx n="150" d="100"/>
          <a:sy n="150" d="100"/>
        </p:scale>
        <p:origin x="1288" y="752"/>
      </p:cViewPr>
      <p:guideLst>
        <p:guide orient="horz" pos="2736"/>
        <p:guide pos="2160"/>
        <p:guide orient="horz" pos="1752"/>
        <p:guide orient="horz" pos="1032"/>
        <p:guide pos="3888"/>
      </p:guideLst>
    </p:cSldViewPr>
  </p:slideViewPr>
  <p:notesTextViewPr>
    <p:cViewPr>
      <p:scale>
        <a:sx n="100" d="100"/>
        <a:sy n="100" d="100"/>
      </p:scale>
      <p:origin x="0" y="0"/>
    </p:cViewPr>
  </p:notesTextViewPr>
  <p:sorterViewPr>
    <p:cViewPr varScale="1">
      <p:scale>
        <a:sx n="1" d="1"/>
        <a:sy n="1" d="1"/>
      </p:scale>
      <p:origin x="0" y="-30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095A55-7244-1642-96BF-4F221F89CF97}"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3DEB4-D91A-5942-94CD-3D98C5509C3C}" type="slidenum">
              <a:rPr lang="en-US" smtClean="0"/>
              <a:t>‹#›</a:t>
            </a:fld>
            <a:endParaRPr lang="en-US"/>
          </a:p>
        </p:txBody>
      </p:sp>
    </p:spTree>
    <p:extLst>
      <p:ext uri="{BB962C8B-B14F-4D97-AF65-F5344CB8AC3E}">
        <p14:creationId xmlns:p14="http://schemas.microsoft.com/office/powerpoint/2010/main" val="2687321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95A55-7244-1642-96BF-4F221F89CF97}"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3DEB4-D91A-5942-94CD-3D98C5509C3C}" type="slidenum">
              <a:rPr lang="en-US" smtClean="0"/>
              <a:t>‹#›</a:t>
            </a:fld>
            <a:endParaRPr lang="en-US"/>
          </a:p>
        </p:txBody>
      </p:sp>
    </p:spTree>
    <p:extLst>
      <p:ext uri="{BB962C8B-B14F-4D97-AF65-F5344CB8AC3E}">
        <p14:creationId xmlns:p14="http://schemas.microsoft.com/office/powerpoint/2010/main" val="4224669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95A55-7244-1642-96BF-4F221F89CF97}"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3DEB4-D91A-5942-94CD-3D98C5509C3C}" type="slidenum">
              <a:rPr lang="en-US" smtClean="0"/>
              <a:t>‹#›</a:t>
            </a:fld>
            <a:endParaRPr lang="en-US"/>
          </a:p>
        </p:txBody>
      </p:sp>
    </p:spTree>
    <p:extLst>
      <p:ext uri="{BB962C8B-B14F-4D97-AF65-F5344CB8AC3E}">
        <p14:creationId xmlns:p14="http://schemas.microsoft.com/office/powerpoint/2010/main" val="158778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95A55-7244-1642-96BF-4F221F89CF97}"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3DEB4-D91A-5942-94CD-3D98C5509C3C}" type="slidenum">
              <a:rPr lang="en-US" smtClean="0"/>
              <a:t>‹#›</a:t>
            </a:fld>
            <a:endParaRPr lang="en-US"/>
          </a:p>
        </p:txBody>
      </p:sp>
    </p:spTree>
    <p:extLst>
      <p:ext uri="{BB962C8B-B14F-4D97-AF65-F5344CB8AC3E}">
        <p14:creationId xmlns:p14="http://schemas.microsoft.com/office/powerpoint/2010/main" val="43522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095A55-7244-1642-96BF-4F221F89CF97}"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3DEB4-D91A-5942-94CD-3D98C5509C3C}" type="slidenum">
              <a:rPr lang="en-US" smtClean="0"/>
              <a:t>‹#›</a:t>
            </a:fld>
            <a:endParaRPr lang="en-US"/>
          </a:p>
        </p:txBody>
      </p:sp>
    </p:spTree>
    <p:extLst>
      <p:ext uri="{BB962C8B-B14F-4D97-AF65-F5344CB8AC3E}">
        <p14:creationId xmlns:p14="http://schemas.microsoft.com/office/powerpoint/2010/main" val="225682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095A55-7244-1642-96BF-4F221F89CF97}" type="datetimeFigureOut">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3DEB4-D91A-5942-94CD-3D98C5509C3C}" type="slidenum">
              <a:rPr lang="en-US" smtClean="0"/>
              <a:t>‹#›</a:t>
            </a:fld>
            <a:endParaRPr lang="en-US"/>
          </a:p>
        </p:txBody>
      </p:sp>
    </p:spTree>
    <p:extLst>
      <p:ext uri="{BB962C8B-B14F-4D97-AF65-F5344CB8AC3E}">
        <p14:creationId xmlns:p14="http://schemas.microsoft.com/office/powerpoint/2010/main" val="397209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095A55-7244-1642-96BF-4F221F89CF97}" type="datetimeFigureOut">
              <a:rPr lang="en-US" smtClean="0"/>
              <a:t>9/23/16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33DEB4-D91A-5942-94CD-3D98C5509C3C}" type="slidenum">
              <a:rPr lang="en-US" smtClean="0"/>
              <a:t>‹#›</a:t>
            </a:fld>
            <a:endParaRPr lang="en-US"/>
          </a:p>
        </p:txBody>
      </p:sp>
    </p:spTree>
    <p:extLst>
      <p:ext uri="{BB962C8B-B14F-4D97-AF65-F5344CB8AC3E}">
        <p14:creationId xmlns:p14="http://schemas.microsoft.com/office/powerpoint/2010/main" val="314658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095A55-7244-1642-96BF-4F221F89CF97}" type="datetimeFigureOut">
              <a:rPr lang="en-US" smtClean="0"/>
              <a:t>9/23/16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33DEB4-D91A-5942-94CD-3D98C5509C3C}" type="slidenum">
              <a:rPr lang="en-US" smtClean="0"/>
              <a:t>‹#›</a:t>
            </a:fld>
            <a:endParaRPr lang="en-US"/>
          </a:p>
        </p:txBody>
      </p:sp>
    </p:spTree>
    <p:extLst>
      <p:ext uri="{BB962C8B-B14F-4D97-AF65-F5344CB8AC3E}">
        <p14:creationId xmlns:p14="http://schemas.microsoft.com/office/powerpoint/2010/main" val="139981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95A55-7244-1642-96BF-4F221F89CF97}" type="datetimeFigureOut">
              <a:rPr lang="en-US" smtClean="0"/>
              <a:t>9/23/16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3DEB4-D91A-5942-94CD-3D98C5509C3C}" type="slidenum">
              <a:rPr lang="en-US" smtClean="0"/>
              <a:t>‹#›</a:t>
            </a:fld>
            <a:endParaRPr lang="en-US"/>
          </a:p>
        </p:txBody>
      </p:sp>
    </p:spTree>
    <p:extLst>
      <p:ext uri="{BB962C8B-B14F-4D97-AF65-F5344CB8AC3E}">
        <p14:creationId xmlns:p14="http://schemas.microsoft.com/office/powerpoint/2010/main" val="363454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095A55-7244-1642-96BF-4F221F89CF97}" type="datetimeFigureOut">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3DEB4-D91A-5942-94CD-3D98C5509C3C}" type="slidenum">
              <a:rPr lang="en-US" smtClean="0"/>
              <a:t>‹#›</a:t>
            </a:fld>
            <a:endParaRPr lang="en-US"/>
          </a:p>
        </p:txBody>
      </p:sp>
    </p:spTree>
    <p:extLst>
      <p:ext uri="{BB962C8B-B14F-4D97-AF65-F5344CB8AC3E}">
        <p14:creationId xmlns:p14="http://schemas.microsoft.com/office/powerpoint/2010/main" val="294491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095A55-7244-1642-96BF-4F221F89CF97}" type="datetimeFigureOut">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3DEB4-D91A-5942-94CD-3D98C5509C3C}" type="slidenum">
              <a:rPr lang="en-US" smtClean="0"/>
              <a:t>‹#›</a:t>
            </a:fld>
            <a:endParaRPr lang="en-US"/>
          </a:p>
        </p:txBody>
      </p:sp>
    </p:spTree>
    <p:extLst>
      <p:ext uri="{BB962C8B-B14F-4D97-AF65-F5344CB8AC3E}">
        <p14:creationId xmlns:p14="http://schemas.microsoft.com/office/powerpoint/2010/main" val="26472405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3095A55-7244-1642-96BF-4F221F89CF97}" type="datetimeFigureOut">
              <a:rPr lang="en-US" smtClean="0"/>
              <a:t>9/23/16</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933DEB4-D91A-5942-94CD-3D98C5509C3C}" type="slidenum">
              <a:rPr lang="en-US" smtClean="0"/>
              <a:t>‹#›</a:t>
            </a:fld>
            <a:endParaRPr lang="en-US"/>
          </a:p>
        </p:txBody>
      </p:sp>
    </p:spTree>
    <p:extLst>
      <p:ext uri="{BB962C8B-B14F-4D97-AF65-F5344CB8AC3E}">
        <p14:creationId xmlns:p14="http://schemas.microsoft.com/office/powerpoint/2010/main" val="112292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1" Type="http://schemas.openxmlformats.org/officeDocument/2006/relationships/slideLayout" Target="../slideLayouts/slideLayout7.xml"/><Relationship Id="rId2"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169291" y="5455688"/>
            <a:ext cx="6593168" cy="1569660"/>
          </a:xfrm>
          <a:prstGeom prst="rect">
            <a:avLst/>
          </a:prstGeom>
          <a:noFill/>
        </p:spPr>
        <p:txBody>
          <a:bodyPr wrap="square" rtlCol="0">
            <a:spAutoFit/>
          </a:bodyPr>
          <a:lstStyle/>
          <a:p>
            <a:r>
              <a:rPr lang="en-US" sz="1200" dirty="0" smtClean="0">
                <a:effectLst/>
                <a:latin typeface="Cambria"/>
                <a:ea typeface="ＭＳ 明朝"/>
                <a:cs typeface="Times New Roman"/>
              </a:rPr>
              <a:t>Figure 1. Example of sinuosity calculations for simple hemispheric and complex regional cases. (left) Blue line is a </a:t>
            </a:r>
            <a:r>
              <a:rPr lang="en-US" sz="1200" dirty="0" err="1" smtClean="0">
                <a:effectLst/>
                <a:latin typeface="Cambria"/>
                <a:ea typeface="ＭＳ 明朝"/>
                <a:cs typeface="Times New Roman"/>
              </a:rPr>
              <a:t>geopotential</a:t>
            </a:r>
            <a:r>
              <a:rPr lang="en-US" sz="1200" dirty="0" smtClean="0">
                <a:effectLst/>
                <a:latin typeface="Cambria"/>
                <a:ea typeface="ＭＳ 明朝"/>
                <a:cs typeface="Times New Roman"/>
              </a:rPr>
              <a:t> height contour at 500 </a:t>
            </a:r>
            <a:r>
              <a:rPr lang="en-US" sz="1200" dirty="0" err="1" smtClean="0">
                <a:effectLst/>
                <a:latin typeface="Cambria"/>
                <a:ea typeface="ＭＳ 明朝"/>
                <a:cs typeface="Times New Roman"/>
              </a:rPr>
              <a:t>hPa</a:t>
            </a:r>
            <a:r>
              <a:rPr lang="en-US" sz="1200" dirty="0" smtClean="0">
                <a:effectLst/>
                <a:latin typeface="Cambria"/>
                <a:ea typeface="ＭＳ 明朝"/>
                <a:cs typeface="Times New Roman"/>
              </a:rPr>
              <a:t>. The area enclosed </a:t>
            </a:r>
            <a:r>
              <a:rPr lang="en-US" sz="1200" dirty="0" err="1" smtClean="0">
                <a:effectLst/>
                <a:latin typeface="Cambria"/>
                <a:ea typeface="ＭＳ 明朝"/>
                <a:cs typeface="Times New Roman"/>
              </a:rPr>
              <a:t>poleward</a:t>
            </a:r>
            <a:r>
              <a:rPr lang="en-US" sz="1200" dirty="0" smtClean="0">
                <a:effectLst/>
                <a:latin typeface="Cambria"/>
                <a:ea typeface="ＭＳ 明朝"/>
                <a:cs typeface="Times New Roman"/>
              </a:rPr>
              <a:t> of that contour is equal to the area within the red circle, the equivalent latitude.  Sinuosity </a:t>
            </a:r>
            <a:r>
              <a:rPr lang="en-US" sz="1200" dirty="0" smtClean="0">
                <a:latin typeface="Cambria"/>
                <a:ea typeface="ＭＳ 明朝"/>
                <a:cs typeface="Times New Roman"/>
              </a:rPr>
              <a:t>equals</a:t>
            </a:r>
            <a:r>
              <a:rPr lang="en-US" sz="1200" dirty="0" smtClean="0">
                <a:effectLst/>
                <a:latin typeface="Cambria"/>
                <a:ea typeface="ＭＳ 明朝"/>
                <a:cs typeface="Times New Roman"/>
              </a:rPr>
              <a:t> the ratio of the length of the blue curve to the length of the red circle.  (right) Example of regional sinuosity in a flow with multiple features.  Using the most complex case of the 5280 m </a:t>
            </a:r>
            <a:r>
              <a:rPr lang="en-US" sz="1200" dirty="0" err="1" smtClean="0">
                <a:effectLst/>
                <a:latin typeface="Cambria"/>
                <a:ea typeface="ＭＳ 明朝"/>
                <a:cs typeface="Times New Roman"/>
              </a:rPr>
              <a:t>isohypse</a:t>
            </a:r>
            <a:r>
              <a:rPr lang="en-US" sz="1200" dirty="0" smtClean="0">
                <a:effectLst/>
                <a:latin typeface="Cambria"/>
                <a:ea typeface="ＭＳ 明朝"/>
                <a:cs typeface="Times New Roman"/>
              </a:rPr>
              <a:t> as an example, sinuosity is based on the combined length of all </a:t>
            </a:r>
            <a:r>
              <a:rPr lang="en-US" sz="1200" dirty="0" err="1" smtClean="0">
                <a:effectLst/>
                <a:latin typeface="Cambria"/>
                <a:ea typeface="ＭＳ 明朝"/>
                <a:cs typeface="Times New Roman"/>
              </a:rPr>
              <a:t>isohypse</a:t>
            </a:r>
            <a:r>
              <a:rPr lang="en-US" sz="1200" dirty="0" smtClean="0">
                <a:effectLst/>
                <a:latin typeface="Cambria"/>
                <a:ea typeface="ＭＳ 明朝"/>
                <a:cs typeface="Times New Roman"/>
              </a:rPr>
              <a:t> segments bounding the shading.  This sum is divided by the arc length of the equivalent latitude determined by the sum of all shaded areas.  </a:t>
            </a:r>
            <a:endParaRPr lang="en-US" sz="1200" dirty="0"/>
          </a:p>
        </p:txBody>
      </p:sp>
      <p:pic>
        <p:nvPicPr>
          <p:cNvPr id="25" name="Picture 24" descr="Screen Shot 2016-06-09 at 1.22.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17" y="1838200"/>
            <a:ext cx="2429325" cy="22860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420" t="31004" r="13086" b="28642"/>
          <a:stretch/>
        </p:blipFill>
        <p:spPr>
          <a:xfrm>
            <a:off x="2769089" y="1772762"/>
            <a:ext cx="3946402" cy="2560320"/>
          </a:xfrm>
          <a:prstGeom prst="rect">
            <a:avLst/>
          </a:prstGeom>
        </p:spPr>
      </p:pic>
    </p:spTree>
    <p:extLst>
      <p:ext uri="{BB962C8B-B14F-4D97-AF65-F5344CB8AC3E}">
        <p14:creationId xmlns:p14="http://schemas.microsoft.com/office/powerpoint/2010/main" val="406736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676400"/>
            <a:ext cx="1288692" cy="400110"/>
          </a:xfrm>
          <a:prstGeom prst="rect">
            <a:avLst/>
          </a:prstGeom>
          <a:noFill/>
        </p:spPr>
        <p:txBody>
          <a:bodyPr wrap="none" rtlCol="0">
            <a:spAutoFit/>
          </a:bodyPr>
          <a:lstStyle/>
          <a:p>
            <a:r>
              <a:rPr lang="en-US" sz="2000" u="sng" dirty="0" smtClean="0"/>
              <a:t>Late 20</a:t>
            </a:r>
            <a:r>
              <a:rPr lang="en-US" sz="2000" u="sng" baseline="30000" dirty="0" smtClean="0"/>
              <a:t>th</a:t>
            </a:r>
            <a:r>
              <a:rPr lang="en-US" sz="2000" u="sng" dirty="0" smtClean="0"/>
              <a:t> C</a:t>
            </a:r>
            <a:endParaRPr lang="en-US" sz="2000" u="sng" dirty="0"/>
          </a:p>
        </p:txBody>
      </p:sp>
      <p:sp>
        <p:nvSpPr>
          <p:cNvPr id="5" name="TextBox 4"/>
          <p:cNvSpPr txBox="1"/>
          <p:nvPr/>
        </p:nvSpPr>
        <p:spPr>
          <a:xfrm>
            <a:off x="4267200" y="1676400"/>
            <a:ext cx="1265733" cy="400110"/>
          </a:xfrm>
          <a:prstGeom prst="rect">
            <a:avLst/>
          </a:prstGeom>
          <a:noFill/>
        </p:spPr>
        <p:txBody>
          <a:bodyPr wrap="none" rtlCol="0">
            <a:spAutoFit/>
          </a:bodyPr>
          <a:lstStyle/>
          <a:p>
            <a:r>
              <a:rPr lang="en-US" sz="2000" dirty="0" smtClean="0"/>
              <a:t>Late 21</a:t>
            </a:r>
            <a:r>
              <a:rPr lang="en-US" sz="2000" baseline="30000" dirty="0" smtClean="0"/>
              <a:t>st</a:t>
            </a:r>
            <a:r>
              <a:rPr lang="en-US" sz="2000" dirty="0"/>
              <a:t> </a:t>
            </a:r>
            <a:r>
              <a:rPr lang="en-US" sz="2000" dirty="0" smtClean="0"/>
              <a:t>C</a:t>
            </a:r>
            <a:endParaRPr lang="en-US" sz="2000" dirty="0"/>
          </a:p>
        </p:txBody>
      </p:sp>
      <p:sp>
        <p:nvSpPr>
          <p:cNvPr id="7" name="Rectangle 6"/>
          <p:cNvSpPr/>
          <p:nvPr/>
        </p:nvSpPr>
        <p:spPr>
          <a:xfrm>
            <a:off x="228600" y="6629400"/>
            <a:ext cx="6427121" cy="830997"/>
          </a:xfrm>
          <a:prstGeom prst="rect">
            <a:avLst/>
          </a:prstGeom>
        </p:spPr>
        <p:txBody>
          <a:bodyPr wrap="square">
            <a:spAutoFit/>
          </a:bodyPr>
          <a:lstStyle/>
          <a:p>
            <a:r>
              <a:rPr lang="en-US" sz="1200" dirty="0">
                <a:latin typeface="Cambria"/>
                <a:cs typeface="Cambria"/>
              </a:rPr>
              <a:t>Figure </a:t>
            </a:r>
            <a:r>
              <a:rPr lang="en-US" sz="1200" dirty="0" smtClean="0">
                <a:latin typeface="Cambria"/>
                <a:cs typeface="Cambria"/>
              </a:rPr>
              <a:t>10: 500 </a:t>
            </a:r>
            <a:r>
              <a:rPr lang="en-US" sz="1200" dirty="0" err="1" smtClean="0">
                <a:latin typeface="Cambria"/>
                <a:cs typeface="Cambria"/>
              </a:rPr>
              <a:t>hPa</a:t>
            </a:r>
            <a:r>
              <a:rPr lang="en-US" sz="1200" dirty="0" smtClean="0">
                <a:latin typeface="Cambria"/>
                <a:cs typeface="Cambria"/>
              </a:rPr>
              <a:t> geopotential height (m) and wind velocity (m s</a:t>
            </a:r>
            <a:r>
              <a:rPr lang="en-US" sz="1200" baseline="30000" dirty="0" smtClean="0">
                <a:latin typeface="Cambria"/>
                <a:cs typeface="Cambria"/>
              </a:rPr>
              <a:t>-1</a:t>
            </a:r>
            <a:r>
              <a:rPr lang="en-US" sz="1200" dirty="0" smtClean="0">
                <a:latin typeface="Cambria"/>
                <a:cs typeface="Cambria"/>
              </a:rPr>
              <a:t>) anomalies in LENS on the driest 5% of August months during the (left) late 20th century and (right) late 21st century, relative to each time period’s climatology.  The box corresponds to the region of enhanced drying and heating shown in Figure 8.  </a:t>
            </a:r>
            <a:endParaRPr lang="en-US" sz="1200" dirty="0">
              <a:solidFill>
                <a:srgbClr val="000000"/>
              </a:solidFill>
              <a:latin typeface="Cambria"/>
              <a:cs typeface="Cambria"/>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5446" r="24553"/>
          <a:stretch/>
        </p:blipFill>
        <p:spPr>
          <a:xfrm rot="16200000">
            <a:off x="2117522" y="93459"/>
            <a:ext cx="2378642" cy="6156486"/>
          </a:xfrm>
          <a:prstGeom prst="rect">
            <a:avLst/>
          </a:prstGeom>
        </p:spPr>
      </p:pic>
    </p:spTree>
    <p:extLst>
      <p:ext uri="{BB962C8B-B14F-4D97-AF65-F5344CB8AC3E}">
        <p14:creationId xmlns:p14="http://schemas.microsoft.com/office/powerpoint/2010/main" val="27432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976" t="15771" r="23571" b="18915"/>
          <a:stretch/>
        </p:blipFill>
        <p:spPr>
          <a:xfrm>
            <a:off x="1676400" y="2057400"/>
            <a:ext cx="3233790" cy="5113564"/>
          </a:xfrm>
          <a:prstGeom prst="rect">
            <a:avLst/>
          </a:prstGeom>
        </p:spPr>
      </p:pic>
      <p:sp>
        <p:nvSpPr>
          <p:cNvPr id="3" name="Rectangle 2"/>
          <p:cNvSpPr/>
          <p:nvPr/>
        </p:nvSpPr>
        <p:spPr>
          <a:xfrm>
            <a:off x="176879" y="7915871"/>
            <a:ext cx="6427121" cy="461665"/>
          </a:xfrm>
          <a:prstGeom prst="rect">
            <a:avLst/>
          </a:prstGeom>
        </p:spPr>
        <p:txBody>
          <a:bodyPr wrap="square">
            <a:spAutoFit/>
          </a:bodyPr>
          <a:lstStyle/>
          <a:p>
            <a:r>
              <a:rPr lang="en-US" sz="1200" dirty="0">
                <a:latin typeface="Cambria"/>
                <a:cs typeface="Cambria"/>
              </a:rPr>
              <a:t>Figure </a:t>
            </a:r>
            <a:r>
              <a:rPr lang="en-US" sz="1200" dirty="0" smtClean="0">
                <a:latin typeface="Cambria"/>
                <a:cs typeface="Cambria"/>
              </a:rPr>
              <a:t>11: </a:t>
            </a:r>
            <a:r>
              <a:rPr lang="en-US" sz="1200" dirty="0">
                <a:latin typeface="Cambria"/>
                <a:cs typeface="Cambria"/>
              </a:rPr>
              <a:t>Future changes (2081-2100 vs. 1981-2000) in </a:t>
            </a:r>
            <a:r>
              <a:rPr lang="en-US" sz="1200" dirty="0" smtClean="0">
                <a:latin typeface="Cambria"/>
                <a:cs typeface="Cambria"/>
              </a:rPr>
              <a:t>(a) MAM and (b) JJA snow fraction averaged among all ensemble members in LENS. </a:t>
            </a:r>
            <a:endParaRPr lang="en-US" sz="1200" dirty="0">
              <a:latin typeface="Cambria"/>
              <a:cs typeface="Cambria"/>
            </a:endParaRPr>
          </a:p>
        </p:txBody>
      </p:sp>
      <p:sp>
        <p:nvSpPr>
          <p:cNvPr id="4" name="TextBox 3"/>
          <p:cNvSpPr txBox="1"/>
          <p:nvPr/>
        </p:nvSpPr>
        <p:spPr>
          <a:xfrm>
            <a:off x="2057400" y="2057400"/>
            <a:ext cx="377327" cy="276999"/>
          </a:xfrm>
          <a:prstGeom prst="rect">
            <a:avLst/>
          </a:prstGeom>
          <a:noFill/>
        </p:spPr>
        <p:txBody>
          <a:bodyPr wrap="none" rtlCol="0">
            <a:spAutoFit/>
          </a:bodyPr>
          <a:lstStyle/>
          <a:p>
            <a:r>
              <a:rPr lang="en-US" sz="1200" dirty="0" smtClean="0">
                <a:latin typeface="Cambria"/>
                <a:cs typeface="Cambria"/>
              </a:rPr>
              <a:t>(a)</a:t>
            </a:r>
            <a:endParaRPr lang="en-US" sz="1200" dirty="0">
              <a:latin typeface="Cambria"/>
              <a:cs typeface="Cambria"/>
            </a:endParaRPr>
          </a:p>
        </p:txBody>
      </p:sp>
      <p:sp>
        <p:nvSpPr>
          <p:cNvPr id="6" name="TextBox 5"/>
          <p:cNvSpPr txBox="1"/>
          <p:nvPr/>
        </p:nvSpPr>
        <p:spPr>
          <a:xfrm>
            <a:off x="2057400" y="4476466"/>
            <a:ext cx="386419" cy="276999"/>
          </a:xfrm>
          <a:prstGeom prst="rect">
            <a:avLst/>
          </a:prstGeom>
          <a:noFill/>
        </p:spPr>
        <p:txBody>
          <a:bodyPr wrap="none" rtlCol="0">
            <a:spAutoFit/>
          </a:bodyPr>
          <a:lstStyle/>
          <a:p>
            <a:r>
              <a:rPr lang="en-US" sz="1200" dirty="0" smtClean="0">
                <a:latin typeface="Cambria"/>
                <a:cs typeface="Cambria"/>
              </a:rPr>
              <a:t>(b)</a:t>
            </a:r>
            <a:endParaRPr lang="en-US" sz="1200" dirty="0">
              <a:latin typeface="Cambria"/>
              <a:cs typeface="Cambria"/>
            </a:endParaRPr>
          </a:p>
        </p:txBody>
      </p:sp>
    </p:spTree>
    <p:extLst>
      <p:ext uri="{BB962C8B-B14F-4D97-AF65-F5344CB8AC3E}">
        <p14:creationId xmlns:p14="http://schemas.microsoft.com/office/powerpoint/2010/main" val="1732360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S_NOSNOWCOVER_JJA.png"/>
          <p:cNvPicPr preferRelativeResize="0">
            <a:picLocks noChangeAspect="1"/>
          </p:cNvPicPr>
          <p:nvPr/>
        </p:nvPicPr>
        <p:blipFill rotWithShape="1">
          <a:blip r:embed="rId2">
            <a:extLst>
              <a:ext uri="{28A0092B-C50C-407E-A947-70E740481C1C}">
                <a14:useLocalDpi xmlns:a14="http://schemas.microsoft.com/office/drawing/2010/main" val="0"/>
              </a:ext>
            </a:extLst>
          </a:blip>
          <a:srcRect t="61370" r="49732" b="-1"/>
          <a:stretch/>
        </p:blipFill>
        <p:spPr>
          <a:xfrm>
            <a:off x="1905000" y="1913465"/>
            <a:ext cx="2857213" cy="1854523"/>
          </a:xfrm>
          <a:prstGeom prst="rect">
            <a:avLst/>
          </a:prstGeom>
        </p:spPr>
      </p:pic>
      <p:pic>
        <p:nvPicPr>
          <p:cNvPr id="3" name="Picture 2" descr="Z500_NOSNOWCOVER_JJA.png"/>
          <p:cNvPicPr preferRelativeResize="0">
            <a:picLocks noChangeAspect="1"/>
          </p:cNvPicPr>
          <p:nvPr/>
        </p:nvPicPr>
        <p:blipFill rotWithShape="1">
          <a:blip r:embed="rId3">
            <a:extLst>
              <a:ext uri="{28A0092B-C50C-407E-A947-70E740481C1C}">
                <a14:useLocalDpi xmlns:a14="http://schemas.microsoft.com/office/drawing/2010/main" val="0"/>
              </a:ext>
            </a:extLst>
          </a:blip>
          <a:srcRect t="61430" r="49737"/>
          <a:stretch/>
        </p:blipFill>
        <p:spPr>
          <a:xfrm>
            <a:off x="1905000" y="4030133"/>
            <a:ext cx="2855593" cy="1851558"/>
          </a:xfrm>
          <a:prstGeom prst="rect">
            <a:avLst/>
          </a:prstGeom>
        </p:spPr>
      </p:pic>
      <p:sp>
        <p:nvSpPr>
          <p:cNvPr id="4" name="TextBox 3"/>
          <p:cNvSpPr txBox="1"/>
          <p:nvPr/>
        </p:nvSpPr>
        <p:spPr>
          <a:xfrm>
            <a:off x="2362200" y="1666444"/>
            <a:ext cx="1972315" cy="307777"/>
          </a:xfrm>
          <a:prstGeom prst="rect">
            <a:avLst/>
          </a:prstGeom>
          <a:noFill/>
        </p:spPr>
        <p:txBody>
          <a:bodyPr wrap="none" rtlCol="0">
            <a:spAutoFit/>
          </a:bodyPr>
          <a:lstStyle/>
          <a:p>
            <a:r>
              <a:rPr lang="en-US" sz="1400" dirty="0" smtClean="0"/>
              <a:t>Surface Temperature (K)</a:t>
            </a:r>
            <a:endParaRPr lang="en-US" sz="1400" dirty="0"/>
          </a:p>
        </p:txBody>
      </p:sp>
      <p:sp>
        <p:nvSpPr>
          <p:cNvPr id="5" name="TextBox 4"/>
          <p:cNvSpPr txBox="1"/>
          <p:nvPr/>
        </p:nvSpPr>
        <p:spPr>
          <a:xfrm>
            <a:off x="2514600" y="3798556"/>
            <a:ext cx="1748620" cy="307777"/>
          </a:xfrm>
          <a:prstGeom prst="rect">
            <a:avLst/>
          </a:prstGeom>
          <a:noFill/>
        </p:spPr>
        <p:txBody>
          <a:bodyPr wrap="none" rtlCol="0">
            <a:spAutoFit/>
          </a:bodyPr>
          <a:lstStyle/>
          <a:p>
            <a:r>
              <a:rPr lang="en-US" sz="1400" dirty="0" smtClean="0"/>
              <a:t>500 </a:t>
            </a:r>
            <a:r>
              <a:rPr lang="en-US" sz="1400" dirty="0" err="1" smtClean="0"/>
              <a:t>hPa</a:t>
            </a:r>
            <a:r>
              <a:rPr lang="en-US" sz="1400" dirty="0" smtClean="0"/>
              <a:t> Heights (</a:t>
            </a:r>
            <a:r>
              <a:rPr lang="en-US" sz="1400" dirty="0" err="1" smtClean="0"/>
              <a:t>hm</a:t>
            </a:r>
            <a:r>
              <a:rPr lang="en-US" sz="1400" dirty="0" smtClean="0"/>
              <a:t>)</a:t>
            </a:r>
            <a:endParaRPr lang="en-US" sz="1400" dirty="0"/>
          </a:p>
        </p:txBody>
      </p:sp>
      <p:sp>
        <p:nvSpPr>
          <p:cNvPr id="6" name="Rectangle 5"/>
          <p:cNvSpPr/>
          <p:nvPr/>
        </p:nvSpPr>
        <p:spPr>
          <a:xfrm>
            <a:off x="287867" y="7915871"/>
            <a:ext cx="6427121" cy="646331"/>
          </a:xfrm>
          <a:prstGeom prst="rect">
            <a:avLst/>
          </a:prstGeom>
        </p:spPr>
        <p:txBody>
          <a:bodyPr wrap="square">
            <a:spAutoFit/>
          </a:bodyPr>
          <a:lstStyle/>
          <a:p>
            <a:r>
              <a:rPr lang="en-US" sz="1200" dirty="0">
                <a:latin typeface="Cambria"/>
                <a:cs typeface="Cambria"/>
              </a:rPr>
              <a:t>Figure </a:t>
            </a:r>
            <a:r>
              <a:rPr lang="en-US" sz="1200" dirty="0" smtClean="0">
                <a:latin typeface="Cambria"/>
                <a:cs typeface="Cambria"/>
              </a:rPr>
              <a:t>12: Simulated changes in (a) surface temperature and (b) 500 </a:t>
            </a:r>
            <a:r>
              <a:rPr lang="en-US" sz="1200" dirty="0" err="1" smtClean="0">
                <a:latin typeface="Cambria"/>
                <a:cs typeface="Cambria"/>
              </a:rPr>
              <a:t>hPa</a:t>
            </a:r>
            <a:r>
              <a:rPr lang="en-US" sz="1200" dirty="0" smtClean="0">
                <a:latin typeface="Cambria"/>
                <a:cs typeface="Cambria"/>
              </a:rPr>
              <a:t> geopotential heights during June-August in the CCSM3 climate model driven by contemporary greenhouse forcing (year 1990) but with all terrestrial snow cover eliminated. [</a:t>
            </a:r>
            <a:r>
              <a:rPr lang="en-US" sz="1200" dirty="0" smtClean="0">
                <a:solidFill>
                  <a:srgbClr val="000000"/>
                </a:solidFill>
                <a:latin typeface="Cambria"/>
                <a:cs typeface="Cambria"/>
              </a:rPr>
              <a:t>from</a:t>
            </a:r>
            <a:r>
              <a:rPr lang="en-US" sz="1200" dirty="0" smtClean="0">
                <a:latin typeface="Cambria"/>
                <a:cs typeface="Cambria"/>
              </a:rPr>
              <a:t> Vavrus 2007]</a:t>
            </a:r>
            <a:endParaRPr lang="en-US" sz="1200" dirty="0">
              <a:latin typeface="Cambria"/>
              <a:cs typeface="Cambria"/>
            </a:endParaRPr>
          </a:p>
        </p:txBody>
      </p:sp>
      <p:sp>
        <p:nvSpPr>
          <p:cNvPr id="7" name="TextBox 6"/>
          <p:cNvSpPr txBox="1"/>
          <p:nvPr/>
        </p:nvSpPr>
        <p:spPr>
          <a:xfrm>
            <a:off x="1905000" y="1666444"/>
            <a:ext cx="377327" cy="276999"/>
          </a:xfrm>
          <a:prstGeom prst="rect">
            <a:avLst/>
          </a:prstGeom>
          <a:noFill/>
        </p:spPr>
        <p:txBody>
          <a:bodyPr wrap="none" rtlCol="0">
            <a:spAutoFit/>
          </a:bodyPr>
          <a:lstStyle/>
          <a:p>
            <a:r>
              <a:rPr lang="en-US" sz="1200" dirty="0" smtClean="0">
                <a:latin typeface="Cambria"/>
                <a:cs typeface="Cambria"/>
              </a:rPr>
              <a:t>(a)</a:t>
            </a:r>
            <a:endParaRPr lang="en-US" sz="1200" dirty="0">
              <a:latin typeface="Cambria"/>
              <a:cs typeface="Cambria"/>
            </a:endParaRPr>
          </a:p>
        </p:txBody>
      </p:sp>
      <p:sp>
        <p:nvSpPr>
          <p:cNvPr id="8" name="TextBox 7"/>
          <p:cNvSpPr txBox="1"/>
          <p:nvPr/>
        </p:nvSpPr>
        <p:spPr>
          <a:xfrm>
            <a:off x="1905000" y="3798556"/>
            <a:ext cx="386419" cy="276999"/>
          </a:xfrm>
          <a:prstGeom prst="rect">
            <a:avLst/>
          </a:prstGeom>
          <a:noFill/>
        </p:spPr>
        <p:txBody>
          <a:bodyPr wrap="none" rtlCol="0">
            <a:spAutoFit/>
          </a:bodyPr>
          <a:lstStyle/>
          <a:p>
            <a:r>
              <a:rPr lang="en-US" sz="1200" dirty="0" smtClean="0">
                <a:latin typeface="Cambria"/>
                <a:cs typeface="Cambria"/>
              </a:rPr>
              <a:t>(b)</a:t>
            </a:r>
            <a:endParaRPr lang="en-US" sz="1200" dirty="0">
              <a:latin typeface="Cambria"/>
              <a:cs typeface="Cambria"/>
            </a:endParaRPr>
          </a:p>
        </p:txBody>
      </p:sp>
    </p:spTree>
    <p:extLst>
      <p:ext uri="{BB962C8B-B14F-4D97-AF65-F5344CB8AC3E}">
        <p14:creationId xmlns:p14="http://schemas.microsoft.com/office/powerpoint/2010/main" val="4096592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638" t="7602" r="5217" b="19380"/>
          <a:stretch/>
        </p:blipFill>
        <p:spPr>
          <a:xfrm>
            <a:off x="1928194" y="2788374"/>
            <a:ext cx="3017520" cy="3163060"/>
          </a:xfrm>
          <a:prstGeom prst="rect">
            <a:avLst/>
          </a:prstGeom>
        </p:spPr>
      </p:pic>
      <p:sp>
        <p:nvSpPr>
          <p:cNvPr id="4" name="Rectangle 3"/>
          <p:cNvSpPr/>
          <p:nvPr/>
        </p:nvSpPr>
        <p:spPr>
          <a:xfrm>
            <a:off x="176879" y="7915871"/>
            <a:ext cx="6427121" cy="461665"/>
          </a:xfrm>
          <a:prstGeom prst="rect">
            <a:avLst/>
          </a:prstGeom>
        </p:spPr>
        <p:txBody>
          <a:bodyPr wrap="square">
            <a:spAutoFit/>
          </a:bodyPr>
          <a:lstStyle/>
          <a:p>
            <a:r>
              <a:rPr lang="en-US" sz="1200" dirty="0">
                <a:latin typeface="Cambria"/>
                <a:cs typeface="Cambria"/>
              </a:rPr>
              <a:t>Figure </a:t>
            </a:r>
            <a:r>
              <a:rPr lang="en-US" sz="1200" dirty="0" smtClean="0">
                <a:latin typeface="Cambria"/>
                <a:cs typeface="Cambria"/>
              </a:rPr>
              <a:t>13: Late-21</a:t>
            </a:r>
            <a:r>
              <a:rPr lang="en-US" sz="1200" baseline="30000" dirty="0" smtClean="0">
                <a:latin typeface="Cambria"/>
                <a:cs typeface="Cambria"/>
              </a:rPr>
              <a:t>st</a:t>
            </a:r>
            <a:r>
              <a:rPr lang="en-US" sz="1200" dirty="0" smtClean="0">
                <a:latin typeface="Cambria"/>
                <a:cs typeface="Cambria"/>
              </a:rPr>
              <a:t> century </a:t>
            </a:r>
            <a:r>
              <a:rPr lang="en-US" sz="1200" dirty="0">
                <a:latin typeface="Cambria"/>
                <a:cs typeface="Cambria"/>
              </a:rPr>
              <a:t>(2081-</a:t>
            </a:r>
            <a:r>
              <a:rPr lang="en-US" sz="1200" dirty="0" smtClean="0">
                <a:latin typeface="Cambria"/>
                <a:cs typeface="Cambria"/>
              </a:rPr>
              <a:t>2100) zonal wind speed (m s</a:t>
            </a:r>
            <a:r>
              <a:rPr lang="en-US" sz="1200" baseline="30000" dirty="0" smtClean="0">
                <a:latin typeface="Cambria"/>
                <a:cs typeface="Cambria"/>
              </a:rPr>
              <a:t>-1</a:t>
            </a:r>
            <a:r>
              <a:rPr lang="en-US" sz="1200" dirty="0" smtClean="0">
                <a:latin typeface="Cambria"/>
                <a:cs typeface="Cambria"/>
              </a:rPr>
              <a:t>) during August averaged among all ensemble members in LENS.  </a:t>
            </a:r>
            <a:endParaRPr lang="en-US" sz="1200" dirty="0">
              <a:solidFill>
                <a:srgbClr val="FF0000"/>
              </a:solidFill>
              <a:latin typeface="Cambria"/>
              <a:cs typeface="Cambria"/>
            </a:endParaRPr>
          </a:p>
        </p:txBody>
      </p:sp>
    </p:spTree>
    <p:extLst>
      <p:ext uri="{BB962C8B-B14F-4D97-AF65-F5344CB8AC3E}">
        <p14:creationId xmlns:p14="http://schemas.microsoft.com/office/powerpoint/2010/main" val="205019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6-06-07 at 10.05.14 AM.png"/>
          <p:cNvPicPr>
            <a:picLocks noChangeAspect="1"/>
          </p:cNvPicPr>
          <p:nvPr/>
        </p:nvPicPr>
        <p:blipFill rotWithShape="1">
          <a:blip r:embed="rId2">
            <a:extLst>
              <a:ext uri="{28A0092B-C50C-407E-A947-70E740481C1C}">
                <a14:useLocalDpi xmlns:a14="http://schemas.microsoft.com/office/drawing/2010/main" val="0"/>
              </a:ext>
            </a:extLst>
          </a:blip>
          <a:srcRect t="16704"/>
          <a:stretch/>
        </p:blipFill>
        <p:spPr>
          <a:xfrm>
            <a:off x="1879599" y="4088327"/>
            <a:ext cx="2832745" cy="1867741"/>
          </a:xfrm>
          <a:prstGeom prst="rect">
            <a:avLst/>
          </a:prstGeom>
        </p:spPr>
      </p:pic>
      <p:pic>
        <p:nvPicPr>
          <p:cNvPr id="9" name="Picture 8" descr="Screen Shot 2016-06-07 at 10.06.35 AM.png"/>
          <p:cNvPicPr>
            <a:picLocks noChangeAspect="1"/>
          </p:cNvPicPr>
          <p:nvPr/>
        </p:nvPicPr>
        <p:blipFill rotWithShape="1">
          <a:blip r:embed="rId3">
            <a:extLst>
              <a:ext uri="{28A0092B-C50C-407E-A947-70E740481C1C}">
                <a14:useLocalDpi xmlns:a14="http://schemas.microsoft.com/office/drawing/2010/main" val="0"/>
              </a:ext>
            </a:extLst>
          </a:blip>
          <a:srcRect t="13953"/>
          <a:stretch/>
        </p:blipFill>
        <p:spPr>
          <a:xfrm>
            <a:off x="1879600" y="1958553"/>
            <a:ext cx="2832745" cy="1879655"/>
          </a:xfrm>
          <a:prstGeom prst="rect">
            <a:avLst/>
          </a:prstGeom>
        </p:spPr>
      </p:pic>
      <p:sp>
        <p:nvSpPr>
          <p:cNvPr id="4" name="TextBox 3"/>
          <p:cNvSpPr txBox="1"/>
          <p:nvPr/>
        </p:nvSpPr>
        <p:spPr>
          <a:xfrm>
            <a:off x="2362200" y="1666444"/>
            <a:ext cx="1972315" cy="307777"/>
          </a:xfrm>
          <a:prstGeom prst="rect">
            <a:avLst/>
          </a:prstGeom>
          <a:noFill/>
        </p:spPr>
        <p:txBody>
          <a:bodyPr wrap="none" rtlCol="0">
            <a:spAutoFit/>
          </a:bodyPr>
          <a:lstStyle/>
          <a:p>
            <a:r>
              <a:rPr lang="en-US" sz="1400" dirty="0" smtClean="0"/>
              <a:t>Surface Temperature (K)</a:t>
            </a:r>
            <a:endParaRPr lang="en-US" sz="1400" dirty="0"/>
          </a:p>
        </p:txBody>
      </p:sp>
      <p:sp>
        <p:nvSpPr>
          <p:cNvPr id="5" name="TextBox 4"/>
          <p:cNvSpPr txBox="1"/>
          <p:nvPr/>
        </p:nvSpPr>
        <p:spPr>
          <a:xfrm>
            <a:off x="2506132" y="3867573"/>
            <a:ext cx="1748620" cy="307777"/>
          </a:xfrm>
          <a:prstGeom prst="rect">
            <a:avLst/>
          </a:prstGeom>
          <a:noFill/>
        </p:spPr>
        <p:txBody>
          <a:bodyPr wrap="none" rtlCol="0">
            <a:spAutoFit/>
          </a:bodyPr>
          <a:lstStyle/>
          <a:p>
            <a:r>
              <a:rPr lang="en-US" sz="1400" dirty="0" smtClean="0"/>
              <a:t>500 </a:t>
            </a:r>
            <a:r>
              <a:rPr lang="en-US" sz="1400" dirty="0" err="1" smtClean="0"/>
              <a:t>hPa</a:t>
            </a:r>
            <a:r>
              <a:rPr lang="en-US" sz="1400" dirty="0" smtClean="0"/>
              <a:t> Heights (</a:t>
            </a:r>
            <a:r>
              <a:rPr lang="en-US" sz="1400" dirty="0" err="1" smtClean="0"/>
              <a:t>hm</a:t>
            </a:r>
            <a:r>
              <a:rPr lang="en-US" sz="1400" dirty="0" smtClean="0"/>
              <a:t>)</a:t>
            </a:r>
            <a:endParaRPr lang="en-US" sz="1400" dirty="0"/>
          </a:p>
        </p:txBody>
      </p:sp>
      <p:sp>
        <p:nvSpPr>
          <p:cNvPr id="6" name="Rectangle 5"/>
          <p:cNvSpPr/>
          <p:nvPr/>
        </p:nvSpPr>
        <p:spPr>
          <a:xfrm>
            <a:off x="287867" y="7915871"/>
            <a:ext cx="6427121" cy="646331"/>
          </a:xfrm>
          <a:prstGeom prst="rect">
            <a:avLst/>
          </a:prstGeom>
        </p:spPr>
        <p:txBody>
          <a:bodyPr wrap="square">
            <a:spAutoFit/>
          </a:bodyPr>
          <a:lstStyle/>
          <a:p>
            <a:r>
              <a:rPr lang="en-US" sz="1200" dirty="0">
                <a:latin typeface="Cambria"/>
                <a:cs typeface="Cambria"/>
              </a:rPr>
              <a:t>Figure </a:t>
            </a:r>
            <a:r>
              <a:rPr lang="en-US" sz="1200" dirty="0" smtClean="0">
                <a:latin typeface="Cambria"/>
                <a:cs typeface="Cambria"/>
              </a:rPr>
              <a:t>14: Same as Figure 12 but for a CCSM4 paleoclimate simulation of 6,000 years ago minus year 1850 that was driven by differences in Earth’s orbital configuration between the two time periods. </a:t>
            </a:r>
            <a:r>
              <a:rPr lang="en-US" sz="1200" dirty="0" smtClean="0">
                <a:solidFill>
                  <a:srgbClr val="FF0000"/>
                </a:solidFill>
                <a:latin typeface="Cambria"/>
                <a:cs typeface="Cambria"/>
              </a:rPr>
              <a:t>Maybe this figure belongs in the SI?</a:t>
            </a:r>
            <a:endParaRPr lang="en-US" sz="1200" dirty="0">
              <a:solidFill>
                <a:srgbClr val="FF0000"/>
              </a:solidFill>
              <a:latin typeface="Cambria"/>
              <a:cs typeface="Cambria"/>
            </a:endParaRPr>
          </a:p>
        </p:txBody>
      </p:sp>
      <p:sp>
        <p:nvSpPr>
          <p:cNvPr id="7" name="TextBox 6"/>
          <p:cNvSpPr txBox="1"/>
          <p:nvPr/>
        </p:nvSpPr>
        <p:spPr>
          <a:xfrm>
            <a:off x="1905000" y="1666444"/>
            <a:ext cx="377327" cy="276999"/>
          </a:xfrm>
          <a:prstGeom prst="rect">
            <a:avLst/>
          </a:prstGeom>
          <a:noFill/>
        </p:spPr>
        <p:txBody>
          <a:bodyPr wrap="none" rtlCol="0">
            <a:spAutoFit/>
          </a:bodyPr>
          <a:lstStyle/>
          <a:p>
            <a:r>
              <a:rPr lang="en-US" sz="1200" dirty="0" smtClean="0">
                <a:latin typeface="Cambria"/>
                <a:cs typeface="Cambria"/>
              </a:rPr>
              <a:t>(a)</a:t>
            </a:r>
            <a:endParaRPr lang="en-US" sz="1200" dirty="0">
              <a:latin typeface="Cambria"/>
              <a:cs typeface="Cambria"/>
            </a:endParaRPr>
          </a:p>
        </p:txBody>
      </p:sp>
      <p:sp>
        <p:nvSpPr>
          <p:cNvPr id="8" name="TextBox 7"/>
          <p:cNvSpPr txBox="1"/>
          <p:nvPr/>
        </p:nvSpPr>
        <p:spPr>
          <a:xfrm>
            <a:off x="1896532" y="3867573"/>
            <a:ext cx="386419" cy="276999"/>
          </a:xfrm>
          <a:prstGeom prst="rect">
            <a:avLst/>
          </a:prstGeom>
          <a:noFill/>
        </p:spPr>
        <p:txBody>
          <a:bodyPr wrap="none" rtlCol="0">
            <a:spAutoFit/>
          </a:bodyPr>
          <a:lstStyle/>
          <a:p>
            <a:r>
              <a:rPr lang="en-US" sz="1200" dirty="0" smtClean="0">
                <a:latin typeface="Cambria"/>
                <a:cs typeface="Cambria"/>
              </a:rPr>
              <a:t>(b)</a:t>
            </a:r>
            <a:endParaRPr lang="en-US" sz="1200" dirty="0">
              <a:latin typeface="Cambria"/>
              <a:cs typeface="Cambria"/>
            </a:endParaRPr>
          </a:p>
        </p:txBody>
      </p:sp>
    </p:spTree>
    <p:extLst>
      <p:ext uri="{BB962C8B-B14F-4D97-AF65-F5344CB8AC3E}">
        <p14:creationId xmlns:p14="http://schemas.microsoft.com/office/powerpoint/2010/main" val="161323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81000" y="987617"/>
            <a:ext cx="6519392" cy="4721327"/>
            <a:chOff x="381000" y="1908074"/>
            <a:chExt cx="6519392" cy="4721327"/>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556" t="21751" r="5556" b="26734"/>
            <a:stretch/>
          </p:blipFill>
          <p:spPr>
            <a:xfrm>
              <a:off x="381000" y="2057401"/>
              <a:ext cx="6096000" cy="4572000"/>
            </a:xfrm>
            <a:prstGeom prst="rect">
              <a:avLst/>
            </a:prstGeom>
          </p:spPr>
        </p:pic>
        <p:sp>
          <p:nvSpPr>
            <p:cNvPr id="5" name="TextBox 4"/>
            <p:cNvSpPr txBox="1"/>
            <p:nvPr/>
          </p:nvSpPr>
          <p:spPr>
            <a:xfrm>
              <a:off x="639880" y="1908075"/>
              <a:ext cx="3246320" cy="246221"/>
            </a:xfrm>
            <a:prstGeom prst="rect">
              <a:avLst/>
            </a:prstGeom>
            <a:noFill/>
          </p:spPr>
          <p:txBody>
            <a:bodyPr wrap="square" rtlCol="0">
              <a:spAutoFit/>
            </a:bodyPr>
            <a:lstStyle/>
            <a:p>
              <a:r>
                <a:rPr lang="en-US" sz="1000" dirty="0" smtClean="0">
                  <a:latin typeface="Times" charset="0"/>
                  <a:ea typeface="Times" charset="0"/>
                  <a:cs typeface="Times" charset="0"/>
                </a:rPr>
                <a:t>(a) SIN=1.04 			     Dec 24, 1951</a:t>
              </a:r>
              <a:endParaRPr lang="en-US" sz="1000" dirty="0">
                <a:latin typeface="Times" charset="0"/>
                <a:ea typeface="Times" charset="0"/>
                <a:cs typeface="Times" charset="0"/>
              </a:endParaRPr>
            </a:p>
          </p:txBody>
        </p:sp>
        <p:sp>
          <p:nvSpPr>
            <p:cNvPr id="6" name="TextBox 5"/>
            <p:cNvSpPr txBox="1"/>
            <p:nvPr/>
          </p:nvSpPr>
          <p:spPr>
            <a:xfrm>
              <a:off x="3654072" y="1908074"/>
              <a:ext cx="3246320" cy="246221"/>
            </a:xfrm>
            <a:prstGeom prst="rect">
              <a:avLst/>
            </a:prstGeom>
            <a:noFill/>
          </p:spPr>
          <p:txBody>
            <a:bodyPr wrap="square" rtlCol="0">
              <a:spAutoFit/>
            </a:bodyPr>
            <a:lstStyle/>
            <a:p>
              <a:r>
                <a:rPr lang="en-US" sz="1000" dirty="0" smtClean="0">
                  <a:latin typeface="Times" charset="0"/>
                  <a:ea typeface="Times" charset="0"/>
                  <a:cs typeface="Times" charset="0"/>
                </a:rPr>
                <a:t>(b) SIN=2.64			     May 13, 1993</a:t>
              </a:r>
              <a:endParaRPr lang="en-US" sz="1000" dirty="0">
                <a:latin typeface="Times" charset="0"/>
                <a:ea typeface="Times" charset="0"/>
                <a:cs typeface="Times" charset="0"/>
              </a:endParaRPr>
            </a:p>
          </p:txBody>
        </p:sp>
        <p:sp>
          <p:nvSpPr>
            <p:cNvPr id="7" name="TextBox 6"/>
            <p:cNvSpPr txBox="1"/>
            <p:nvPr/>
          </p:nvSpPr>
          <p:spPr>
            <a:xfrm>
              <a:off x="639880" y="4169848"/>
              <a:ext cx="3246320" cy="246221"/>
            </a:xfrm>
            <a:prstGeom prst="rect">
              <a:avLst/>
            </a:prstGeom>
            <a:noFill/>
          </p:spPr>
          <p:txBody>
            <a:bodyPr wrap="square" rtlCol="0">
              <a:spAutoFit/>
            </a:bodyPr>
            <a:lstStyle/>
            <a:p>
              <a:r>
                <a:rPr lang="en-US" sz="1000" dirty="0" smtClean="0">
                  <a:latin typeface="Times" charset="0"/>
                  <a:ea typeface="Times" charset="0"/>
                  <a:cs typeface="Times" charset="0"/>
                </a:rPr>
                <a:t>(c) SIN=1.58			     Jan 5, 2014</a:t>
              </a:r>
              <a:endParaRPr lang="en-US" sz="1000" dirty="0">
                <a:latin typeface="Times" charset="0"/>
                <a:ea typeface="Times" charset="0"/>
                <a:cs typeface="Times" charset="0"/>
              </a:endParaRPr>
            </a:p>
          </p:txBody>
        </p:sp>
        <p:sp>
          <p:nvSpPr>
            <p:cNvPr id="8" name="TextBox 7"/>
            <p:cNvSpPr txBox="1"/>
            <p:nvPr/>
          </p:nvSpPr>
          <p:spPr>
            <a:xfrm>
              <a:off x="3654072" y="4169847"/>
              <a:ext cx="3246320" cy="246221"/>
            </a:xfrm>
            <a:prstGeom prst="rect">
              <a:avLst/>
            </a:prstGeom>
            <a:noFill/>
          </p:spPr>
          <p:txBody>
            <a:bodyPr wrap="square" rtlCol="0">
              <a:spAutoFit/>
            </a:bodyPr>
            <a:lstStyle/>
            <a:p>
              <a:r>
                <a:rPr lang="en-US" sz="1000" dirty="0" smtClean="0">
                  <a:latin typeface="Times" charset="0"/>
                  <a:ea typeface="Times" charset="0"/>
                  <a:cs typeface="Times" charset="0"/>
                </a:rPr>
                <a:t>(d) SIN=1.8			     Oct 27, 2012</a:t>
              </a:r>
              <a:endParaRPr lang="en-US" sz="1000" dirty="0">
                <a:latin typeface="Times" charset="0"/>
                <a:ea typeface="Times" charset="0"/>
                <a:cs typeface="Times" charset="0"/>
              </a:endParaRPr>
            </a:p>
          </p:txBody>
        </p:sp>
      </p:grpSp>
      <p:sp>
        <p:nvSpPr>
          <p:cNvPr id="9" name="TextBox 8"/>
          <p:cNvSpPr txBox="1"/>
          <p:nvPr/>
        </p:nvSpPr>
        <p:spPr>
          <a:xfrm>
            <a:off x="192183" y="5836919"/>
            <a:ext cx="6504950" cy="830997"/>
          </a:xfrm>
          <a:prstGeom prst="rect">
            <a:avLst/>
          </a:prstGeom>
          <a:noFill/>
        </p:spPr>
        <p:txBody>
          <a:bodyPr wrap="square" rtlCol="0">
            <a:spAutoFit/>
          </a:bodyPr>
          <a:lstStyle/>
          <a:p>
            <a:r>
              <a:rPr lang="en-US" sz="1200" dirty="0" smtClean="0">
                <a:latin typeface="Cambria"/>
                <a:cs typeface="Cambria"/>
              </a:rPr>
              <a:t>Figure 2. Examples of noteworthy circulation states, illustrated by 500 </a:t>
            </a:r>
            <a:r>
              <a:rPr lang="en-US" sz="1200" dirty="0" err="1" smtClean="0">
                <a:latin typeface="Cambria"/>
                <a:cs typeface="Cambria"/>
              </a:rPr>
              <a:t>hPa</a:t>
            </a:r>
            <a:r>
              <a:rPr lang="en-US" sz="1200" dirty="0" smtClean="0">
                <a:latin typeface="Cambria"/>
                <a:cs typeface="Cambria"/>
              </a:rPr>
              <a:t> geopotential heights in dm. (a) Lowest aggregate SIN on record (1.04, (b) Highest SIN (2.64), (c) Extreme cold-air outbreak in January 2014 (SIN = 95th percentile for January), and (d) Superstorm Sandy (SIN = 98th percentile for October). </a:t>
            </a:r>
            <a:endParaRPr lang="en-US" sz="1200" dirty="0">
              <a:latin typeface="Cambria"/>
              <a:cs typeface="Cambria"/>
            </a:endParaRPr>
          </a:p>
        </p:txBody>
      </p:sp>
    </p:spTree>
    <p:extLst>
      <p:ext uri="{BB962C8B-B14F-4D97-AF65-F5344CB8AC3E}">
        <p14:creationId xmlns:p14="http://schemas.microsoft.com/office/powerpoint/2010/main" val="38005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6667" t="27761" r="12222" b="32744"/>
          <a:stretch/>
        </p:blipFill>
        <p:spPr>
          <a:xfrm>
            <a:off x="3625918" y="4165847"/>
            <a:ext cx="3003482" cy="2158753"/>
          </a:xfrm>
          <a:prstGeom prst="rect">
            <a:avLst/>
          </a:prstGeom>
        </p:spPr>
      </p:pic>
      <p:sp>
        <p:nvSpPr>
          <p:cNvPr id="6" name="TextBox 5"/>
          <p:cNvSpPr txBox="1"/>
          <p:nvPr/>
        </p:nvSpPr>
        <p:spPr>
          <a:xfrm>
            <a:off x="482600" y="1397000"/>
            <a:ext cx="436338" cy="369332"/>
          </a:xfrm>
          <a:prstGeom prst="rect">
            <a:avLst/>
          </a:prstGeom>
          <a:noFill/>
        </p:spPr>
        <p:txBody>
          <a:bodyPr wrap="none" rtlCol="0">
            <a:spAutoFit/>
          </a:bodyPr>
          <a:lstStyle/>
          <a:p>
            <a:r>
              <a:rPr lang="en-US" dirty="0" smtClean="0"/>
              <a:t>(a)</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911" t="28038" r="8531" b="31796"/>
          <a:stretch/>
        </p:blipFill>
        <p:spPr>
          <a:xfrm>
            <a:off x="330199" y="1684866"/>
            <a:ext cx="3200400" cy="2172946"/>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340" t="28150" r="8244" b="31396"/>
          <a:stretch/>
        </p:blipFill>
        <p:spPr>
          <a:xfrm>
            <a:off x="330199" y="4208206"/>
            <a:ext cx="3200400" cy="2192594"/>
          </a:xfrm>
          <a:prstGeom prst="rect">
            <a:avLst/>
          </a:prstGeom>
        </p:spPr>
      </p:pic>
      <p:sp>
        <p:nvSpPr>
          <p:cNvPr id="7" name="TextBox 6"/>
          <p:cNvSpPr txBox="1"/>
          <p:nvPr/>
        </p:nvSpPr>
        <p:spPr>
          <a:xfrm>
            <a:off x="207073" y="7010400"/>
            <a:ext cx="6504950" cy="1384995"/>
          </a:xfrm>
          <a:prstGeom prst="rect">
            <a:avLst/>
          </a:prstGeom>
          <a:noFill/>
        </p:spPr>
        <p:txBody>
          <a:bodyPr wrap="square" rtlCol="0">
            <a:spAutoFit/>
          </a:bodyPr>
          <a:lstStyle/>
          <a:p>
            <a:r>
              <a:rPr lang="en-US" sz="1200" dirty="0" smtClean="0">
                <a:latin typeface="Cambria"/>
                <a:cs typeface="Cambria"/>
              </a:rPr>
              <a:t>Figure 3. Annual cycle of sinuosity and zonal wind speed (m s</a:t>
            </a:r>
            <a:r>
              <a:rPr lang="en-US" sz="1200" baseline="30000" dirty="0" smtClean="0">
                <a:latin typeface="Cambria"/>
                <a:cs typeface="Cambria"/>
              </a:rPr>
              <a:t>-1</a:t>
            </a:r>
            <a:r>
              <a:rPr lang="en-US" sz="1200" dirty="0" smtClean="0">
                <a:latin typeface="Cambria"/>
                <a:cs typeface="Cambria"/>
              </a:rPr>
              <a:t>) at 500 </a:t>
            </a:r>
            <a:r>
              <a:rPr lang="en-US" sz="1200" dirty="0" err="1" smtClean="0">
                <a:latin typeface="Cambria"/>
                <a:cs typeface="Cambria"/>
              </a:rPr>
              <a:t>hPa</a:t>
            </a:r>
            <a:r>
              <a:rPr lang="en-US" sz="1200" dirty="0" smtClean="0">
                <a:latin typeface="Cambria"/>
                <a:cs typeface="Cambria"/>
              </a:rPr>
              <a:t>.  Aggregate SIN from 1948-2014 in red and zonal wind speed in green from (a) reanalysis and (c) LENS.  The zonal wind curve was calculated in the same weighted manner as aggregate SIN, based on the zonally averaged westerly wind speed across each </a:t>
            </a:r>
            <a:r>
              <a:rPr lang="en-US" sz="1200" dirty="0" err="1" smtClean="0">
                <a:latin typeface="Cambria"/>
                <a:cs typeface="Cambria"/>
              </a:rPr>
              <a:t>isohypse</a:t>
            </a:r>
            <a:r>
              <a:rPr lang="en-US" sz="1200" dirty="0" smtClean="0">
                <a:latin typeface="Cambria"/>
                <a:cs typeface="Cambria"/>
              </a:rPr>
              <a:t>.  </a:t>
            </a:r>
            <a:r>
              <a:rPr lang="en-US" sz="1200" dirty="0" smtClean="0">
                <a:solidFill>
                  <a:srgbClr val="000000"/>
                </a:solidFill>
                <a:latin typeface="Cambria"/>
                <a:cs typeface="Cambria"/>
              </a:rPr>
              <a:t>Zonally averaged sinuosity at individual </a:t>
            </a:r>
            <a:r>
              <a:rPr lang="en-US" sz="1200" dirty="0" err="1" smtClean="0">
                <a:solidFill>
                  <a:srgbClr val="000000"/>
                </a:solidFill>
                <a:latin typeface="Cambria"/>
                <a:cs typeface="Cambria"/>
              </a:rPr>
              <a:t>isohypses</a:t>
            </a:r>
            <a:r>
              <a:rPr lang="en-US" sz="1200" dirty="0" smtClean="0">
                <a:solidFill>
                  <a:srgbClr val="000000"/>
                </a:solidFill>
                <a:latin typeface="Cambria"/>
                <a:cs typeface="Cambria"/>
              </a:rPr>
              <a:t> comprising aggregate SIN from (b) reanalysis and (d) LENS.  </a:t>
            </a:r>
            <a:r>
              <a:rPr lang="en-US" sz="1200" dirty="0" smtClean="0">
                <a:latin typeface="Cambria"/>
                <a:cs typeface="Cambria"/>
              </a:rPr>
              <a:t>In the LENS, individual ensemble members are shown in light shading, and ensemble means are represented in bold. </a:t>
            </a:r>
          </a:p>
          <a:p>
            <a:endParaRPr lang="en-US" sz="1200" dirty="0">
              <a:latin typeface="Cambria"/>
              <a:cs typeface="Cambria"/>
            </a:endParaRPr>
          </a:p>
        </p:txBody>
      </p:sp>
      <p:sp>
        <p:nvSpPr>
          <p:cNvPr id="10" name="TextBox 9"/>
          <p:cNvSpPr txBox="1"/>
          <p:nvPr/>
        </p:nvSpPr>
        <p:spPr>
          <a:xfrm>
            <a:off x="3657600" y="1364734"/>
            <a:ext cx="445930" cy="369332"/>
          </a:xfrm>
          <a:prstGeom prst="rect">
            <a:avLst/>
          </a:prstGeom>
          <a:noFill/>
        </p:spPr>
        <p:txBody>
          <a:bodyPr wrap="none" rtlCol="0">
            <a:spAutoFit/>
          </a:bodyPr>
          <a:lstStyle/>
          <a:p>
            <a:r>
              <a:rPr lang="en-US" dirty="0" smtClean="0"/>
              <a:t>(b)</a:t>
            </a:r>
            <a:endParaRPr lang="en-US" dirty="0"/>
          </a:p>
        </p:txBody>
      </p:sp>
      <p:sp>
        <p:nvSpPr>
          <p:cNvPr id="11" name="TextBox 10"/>
          <p:cNvSpPr txBox="1"/>
          <p:nvPr/>
        </p:nvSpPr>
        <p:spPr>
          <a:xfrm>
            <a:off x="482600" y="3886200"/>
            <a:ext cx="436338" cy="369332"/>
          </a:xfrm>
          <a:prstGeom prst="rect">
            <a:avLst/>
          </a:prstGeom>
          <a:noFill/>
        </p:spPr>
        <p:txBody>
          <a:bodyPr wrap="none" rtlCol="0">
            <a:spAutoFit/>
          </a:bodyPr>
          <a:lstStyle/>
          <a:p>
            <a:r>
              <a:rPr lang="en-US" dirty="0" smtClean="0"/>
              <a:t>(c)</a:t>
            </a:r>
            <a:endParaRPr lang="en-US" dirty="0"/>
          </a:p>
        </p:txBody>
      </p:sp>
      <p:sp>
        <p:nvSpPr>
          <p:cNvPr id="12" name="TextBox 11"/>
          <p:cNvSpPr txBox="1"/>
          <p:nvPr/>
        </p:nvSpPr>
        <p:spPr>
          <a:xfrm>
            <a:off x="3660460" y="3886200"/>
            <a:ext cx="445930" cy="369332"/>
          </a:xfrm>
          <a:prstGeom prst="rect">
            <a:avLst/>
          </a:prstGeom>
          <a:noFill/>
        </p:spPr>
        <p:txBody>
          <a:bodyPr wrap="none" rtlCol="0">
            <a:spAutoFit/>
          </a:bodyPr>
          <a:lstStyle/>
          <a:p>
            <a:r>
              <a:rPr lang="en-US" dirty="0" smtClean="0"/>
              <a:t>(d)</a:t>
            </a:r>
            <a:endParaRPr lang="en-US" dirty="0"/>
          </a:p>
        </p:txBody>
      </p:sp>
      <p:sp>
        <p:nvSpPr>
          <p:cNvPr id="4" name="TextBox 3"/>
          <p:cNvSpPr txBox="1"/>
          <p:nvPr/>
        </p:nvSpPr>
        <p:spPr>
          <a:xfrm>
            <a:off x="1473200" y="1399390"/>
            <a:ext cx="1050087" cy="338554"/>
          </a:xfrm>
          <a:prstGeom prst="rect">
            <a:avLst/>
          </a:prstGeom>
          <a:noFill/>
        </p:spPr>
        <p:txBody>
          <a:bodyPr wrap="none" rtlCol="0">
            <a:spAutoFit/>
          </a:bodyPr>
          <a:lstStyle/>
          <a:p>
            <a:r>
              <a:rPr lang="en-US" sz="1600" dirty="0" smtClean="0"/>
              <a:t>Reanalysis</a:t>
            </a:r>
            <a:endParaRPr lang="en-US" sz="1600" dirty="0"/>
          </a:p>
        </p:txBody>
      </p:sp>
      <p:sp>
        <p:nvSpPr>
          <p:cNvPr id="13" name="TextBox 12"/>
          <p:cNvSpPr txBox="1"/>
          <p:nvPr/>
        </p:nvSpPr>
        <p:spPr>
          <a:xfrm>
            <a:off x="4648200" y="1411275"/>
            <a:ext cx="1050087" cy="338554"/>
          </a:xfrm>
          <a:prstGeom prst="rect">
            <a:avLst/>
          </a:prstGeom>
          <a:noFill/>
        </p:spPr>
        <p:txBody>
          <a:bodyPr wrap="none" rtlCol="0">
            <a:spAutoFit/>
          </a:bodyPr>
          <a:lstStyle/>
          <a:p>
            <a:r>
              <a:rPr lang="en-US" sz="1600" dirty="0" smtClean="0"/>
              <a:t>Reanalysis</a:t>
            </a:r>
            <a:endParaRPr lang="en-US" sz="1600" dirty="0"/>
          </a:p>
        </p:txBody>
      </p:sp>
      <p:sp>
        <p:nvSpPr>
          <p:cNvPr id="14" name="TextBox 13"/>
          <p:cNvSpPr txBox="1"/>
          <p:nvPr/>
        </p:nvSpPr>
        <p:spPr>
          <a:xfrm>
            <a:off x="1694522" y="3939294"/>
            <a:ext cx="597840" cy="338554"/>
          </a:xfrm>
          <a:prstGeom prst="rect">
            <a:avLst/>
          </a:prstGeom>
          <a:noFill/>
        </p:spPr>
        <p:txBody>
          <a:bodyPr wrap="none" rtlCol="0">
            <a:spAutoFit/>
          </a:bodyPr>
          <a:lstStyle/>
          <a:p>
            <a:r>
              <a:rPr lang="en-US" sz="1600" dirty="0" smtClean="0"/>
              <a:t>LENS</a:t>
            </a:r>
            <a:endParaRPr lang="en-US" sz="1600" dirty="0"/>
          </a:p>
        </p:txBody>
      </p:sp>
      <p:sp>
        <p:nvSpPr>
          <p:cNvPr id="15" name="TextBox 14"/>
          <p:cNvSpPr txBox="1"/>
          <p:nvPr/>
        </p:nvSpPr>
        <p:spPr>
          <a:xfrm>
            <a:off x="4882969" y="3928107"/>
            <a:ext cx="597840" cy="338554"/>
          </a:xfrm>
          <a:prstGeom prst="rect">
            <a:avLst/>
          </a:prstGeom>
          <a:noFill/>
        </p:spPr>
        <p:txBody>
          <a:bodyPr wrap="none" rtlCol="0">
            <a:spAutoFit/>
          </a:bodyPr>
          <a:lstStyle/>
          <a:p>
            <a:r>
              <a:rPr lang="en-US" sz="1600" dirty="0" smtClean="0"/>
              <a:t>LENS</a:t>
            </a:r>
            <a:endParaRPr lang="en-US" sz="1600" dirty="0"/>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7778" t="28619" r="13333" b="32744"/>
          <a:stretch/>
        </p:blipFill>
        <p:spPr>
          <a:xfrm>
            <a:off x="3683000" y="1720637"/>
            <a:ext cx="2896516" cy="2102310"/>
          </a:xfrm>
          <a:prstGeom prst="rect">
            <a:avLst/>
          </a:prstGeom>
        </p:spPr>
      </p:pic>
      <p:sp>
        <p:nvSpPr>
          <p:cNvPr id="8" name="TextBox 7"/>
          <p:cNvSpPr txBox="1"/>
          <p:nvPr/>
        </p:nvSpPr>
        <p:spPr>
          <a:xfrm>
            <a:off x="3991392" y="1775113"/>
            <a:ext cx="580608" cy="1349087"/>
          </a:xfrm>
          <a:prstGeom prst="rect">
            <a:avLst/>
          </a:prstGeom>
          <a:noFill/>
        </p:spPr>
        <p:txBody>
          <a:bodyPr wrap="none" rtlCol="0">
            <a:spAutoFit/>
          </a:bodyPr>
          <a:lstStyle/>
          <a:p>
            <a:pPr>
              <a:lnSpc>
                <a:spcPts val="1000"/>
              </a:lnSpc>
            </a:pPr>
            <a:r>
              <a:rPr lang="en-US" sz="1000" dirty="0" smtClean="0">
                <a:solidFill>
                  <a:srgbClr val="7030A0"/>
                </a:solidFill>
              </a:rPr>
              <a:t>528 </a:t>
            </a:r>
            <a:r>
              <a:rPr lang="en-US" sz="1000" dirty="0" err="1" smtClean="0">
                <a:solidFill>
                  <a:srgbClr val="7030A0"/>
                </a:solidFill>
              </a:rPr>
              <a:t>dm</a:t>
            </a:r>
            <a:endParaRPr lang="en-US" sz="1000" dirty="0" smtClean="0">
              <a:solidFill>
                <a:srgbClr val="7030A0"/>
              </a:solidFill>
            </a:endParaRPr>
          </a:p>
          <a:p>
            <a:pPr>
              <a:lnSpc>
                <a:spcPts val="1000"/>
              </a:lnSpc>
            </a:pPr>
            <a:r>
              <a:rPr lang="en-US" sz="1000" dirty="0" smtClean="0">
                <a:solidFill>
                  <a:srgbClr val="233AFF"/>
                </a:solidFill>
              </a:rPr>
              <a:t>540 </a:t>
            </a:r>
            <a:r>
              <a:rPr lang="en-US" sz="1000" dirty="0" err="1" smtClean="0">
                <a:solidFill>
                  <a:srgbClr val="233AFF"/>
                </a:solidFill>
              </a:rPr>
              <a:t>dm</a:t>
            </a:r>
            <a:endParaRPr lang="en-US" sz="1000" dirty="0" smtClean="0">
              <a:solidFill>
                <a:srgbClr val="233AFF"/>
              </a:solidFill>
            </a:endParaRPr>
          </a:p>
          <a:p>
            <a:pPr>
              <a:lnSpc>
                <a:spcPts val="1000"/>
              </a:lnSpc>
            </a:pPr>
            <a:r>
              <a:rPr lang="en-US" sz="1000" dirty="0" smtClean="0">
                <a:solidFill>
                  <a:srgbClr val="00FA00"/>
                </a:solidFill>
              </a:rPr>
              <a:t>552 </a:t>
            </a:r>
            <a:r>
              <a:rPr lang="en-US" sz="1000" dirty="0" err="1" smtClean="0">
                <a:solidFill>
                  <a:srgbClr val="00FA00"/>
                </a:solidFill>
              </a:rPr>
              <a:t>dm</a:t>
            </a:r>
            <a:endParaRPr lang="en-US" sz="1000" dirty="0" smtClean="0">
              <a:solidFill>
                <a:srgbClr val="00FA00"/>
              </a:solidFill>
            </a:endParaRPr>
          </a:p>
          <a:p>
            <a:pPr>
              <a:lnSpc>
                <a:spcPts val="1000"/>
              </a:lnSpc>
            </a:pPr>
            <a:r>
              <a:rPr lang="en-US" sz="1000" dirty="0" smtClean="0">
                <a:solidFill>
                  <a:srgbClr val="FF9B00"/>
                </a:solidFill>
              </a:rPr>
              <a:t>564 </a:t>
            </a:r>
            <a:r>
              <a:rPr lang="en-US" sz="1000" dirty="0" err="1" smtClean="0">
                <a:solidFill>
                  <a:srgbClr val="FF9B00"/>
                </a:solidFill>
              </a:rPr>
              <a:t>dm</a:t>
            </a:r>
            <a:endParaRPr lang="en-US" sz="1000" dirty="0" smtClean="0">
              <a:solidFill>
                <a:srgbClr val="FF9B00"/>
              </a:solidFill>
            </a:endParaRPr>
          </a:p>
          <a:p>
            <a:pPr>
              <a:lnSpc>
                <a:spcPts val="1000"/>
              </a:lnSpc>
            </a:pPr>
            <a:r>
              <a:rPr lang="en-US" sz="1000" dirty="0" smtClean="0">
                <a:solidFill>
                  <a:srgbClr val="C00000"/>
                </a:solidFill>
              </a:rPr>
              <a:t>576 </a:t>
            </a:r>
            <a:r>
              <a:rPr lang="en-US" sz="1000" dirty="0" err="1" smtClean="0">
                <a:solidFill>
                  <a:srgbClr val="C00000"/>
                </a:solidFill>
              </a:rPr>
              <a:t>dm</a:t>
            </a:r>
            <a:endParaRPr lang="en-US" sz="1000" dirty="0" smtClean="0">
              <a:solidFill>
                <a:srgbClr val="C00000"/>
              </a:solidFill>
            </a:endParaRPr>
          </a:p>
          <a:p>
            <a:endParaRPr lang="en-US" sz="1000" dirty="0"/>
          </a:p>
          <a:p>
            <a:endParaRPr lang="en-US" sz="1000" dirty="0" smtClean="0"/>
          </a:p>
          <a:p>
            <a:endParaRPr lang="en-US" sz="1000" dirty="0"/>
          </a:p>
          <a:p>
            <a:endParaRPr lang="en-US" sz="1000" dirty="0"/>
          </a:p>
        </p:txBody>
      </p:sp>
      <p:sp>
        <p:nvSpPr>
          <p:cNvPr id="17" name="TextBox 16"/>
          <p:cNvSpPr txBox="1"/>
          <p:nvPr/>
        </p:nvSpPr>
        <p:spPr>
          <a:xfrm>
            <a:off x="3991392" y="4277848"/>
            <a:ext cx="580608" cy="1349087"/>
          </a:xfrm>
          <a:prstGeom prst="rect">
            <a:avLst/>
          </a:prstGeom>
          <a:noFill/>
        </p:spPr>
        <p:txBody>
          <a:bodyPr wrap="none" rtlCol="0">
            <a:spAutoFit/>
          </a:bodyPr>
          <a:lstStyle/>
          <a:p>
            <a:pPr>
              <a:lnSpc>
                <a:spcPts val="1000"/>
              </a:lnSpc>
            </a:pPr>
            <a:r>
              <a:rPr lang="en-US" sz="1000" dirty="0" smtClean="0">
                <a:solidFill>
                  <a:srgbClr val="7030A0"/>
                </a:solidFill>
              </a:rPr>
              <a:t>528 </a:t>
            </a:r>
            <a:r>
              <a:rPr lang="en-US" sz="1000" dirty="0" err="1" smtClean="0">
                <a:solidFill>
                  <a:srgbClr val="7030A0"/>
                </a:solidFill>
              </a:rPr>
              <a:t>dm</a:t>
            </a:r>
            <a:endParaRPr lang="en-US" sz="1000" dirty="0" smtClean="0">
              <a:solidFill>
                <a:srgbClr val="7030A0"/>
              </a:solidFill>
            </a:endParaRPr>
          </a:p>
          <a:p>
            <a:pPr>
              <a:lnSpc>
                <a:spcPts val="1000"/>
              </a:lnSpc>
            </a:pPr>
            <a:r>
              <a:rPr lang="en-US" sz="1000" dirty="0" smtClean="0">
                <a:solidFill>
                  <a:srgbClr val="233AFF"/>
                </a:solidFill>
              </a:rPr>
              <a:t>540 </a:t>
            </a:r>
            <a:r>
              <a:rPr lang="en-US" sz="1000" dirty="0" err="1" smtClean="0">
                <a:solidFill>
                  <a:srgbClr val="233AFF"/>
                </a:solidFill>
              </a:rPr>
              <a:t>dm</a:t>
            </a:r>
            <a:endParaRPr lang="en-US" sz="1000" dirty="0" smtClean="0">
              <a:solidFill>
                <a:srgbClr val="233AFF"/>
              </a:solidFill>
            </a:endParaRPr>
          </a:p>
          <a:p>
            <a:pPr>
              <a:lnSpc>
                <a:spcPts val="1000"/>
              </a:lnSpc>
            </a:pPr>
            <a:r>
              <a:rPr lang="en-US" sz="1000" dirty="0" smtClean="0">
                <a:solidFill>
                  <a:srgbClr val="00FA00"/>
                </a:solidFill>
              </a:rPr>
              <a:t>552 </a:t>
            </a:r>
            <a:r>
              <a:rPr lang="en-US" sz="1000" dirty="0" err="1" smtClean="0">
                <a:solidFill>
                  <a:srgbClr val="00FA00"/>
                </a:solidFill>
              </a:rPr>
              <a:t>dm</a:t>
            </a:r>
            <a:endParaRPr lang="en-US" sz="1000" dirty="0" smtClean="0">
              <a:solidFill>
                <a:srgbClr val="00FA00"/>
              </a:solidFill>
            </a:endParaRPr>
          </a:p>
          <a:p>
            <a:pPr>
              <a:lnSpc>
                <a:spcPts val="1000"/>
              </a:lnSpc>
            </a:pPr>
            <a:r>
              <a:rPr lang="en-US" sz="1000" dirty="0" smtClean="0">
                <a:solidFill>
                  <a:srgbClr val="FF9B00"/>
                </a:solidFill>
              </a:rPr>
              <a:t>564 </a:t>
            </a:r>
            <a:r>
              <a:rPr lang="en-US" sz="1000" dirty="0" err="1" smtClean="0">
                <a:solidFill>
                  <a:srgbClr val="FF9B00"/>
                </a:solidFill>
              </a:rPr>
              <a:t>dm</a:t>
            </a:r>
            <a:endParaRPr lang="en-US" sz="1000" dirty="0" smtClean="0">
              <a:solidFill>
                <a:srgbClr val="FF9B00"/>
              </a:solidFill>
            </a:endParaRPr>
          </a:p>
          <a:p>
            <a:pPr>
              <a:lnSpc>
                <a:spcPts val="1000"/>
              </a:lnSpc>
            </a:pPr>
            <a:r>
              <a:rPr lang="en-US" sz="1000" dirty="0" smtClean="0">
                <a:solidFill>
                  <a:srgbClr val="C00000"/>
                </a:solidFill>
              </a:rPr>
              <a:t>576 </a:t>
            </a:r>
            <a:r>
              <a:rPr lang="en-US" sz="1000" dirty="0" err="1" smtClean="0">
                <a:solidFill>
                  <a:srgbClr val="C00000"/>
                </a:solidFill>
              </a:rPr>
              <a:t>dm</a:t>
            </a:r>
            <a:endParaRPr lang="en-US" sz="1000" dirty="0" smtClean="0">
              <a:solidFill>
                <a:srgbClr val="C00000"/>
              </a:solidFill>
            </a:endParaRPr>
          </a:p>
          <a:p>
            <a:endParaRPr lang="en-US" sz="1000" dirty="0"/>
          </a:p>
          <a:p>
            <a:endParaRPr lang="en-US" sz="1000" dirty="0" smtClean="0"/>
          </a:p>
          <a:p>
            <a:endParaRPr lang="en-US" sz="1000" dirty="0"/>
          </a:p>
          <a:p>
            <a:endParaRPr lang="en-US" sz="1000" dirty="0"/>
          </a:p>
        </p:txBody>
      </p:sp>
    </p:spTree>
    <p:extLst>
      <p:ext uri="{BB962C8B-B14F-4D97-AF65-F5344CB8AC3E}">
        <p14:creationId xmlns:p14="http://schemas.microsoft.com/office/powerpoint/2010/main" val="477223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76400" y="2971800"/>
            <a:ext cx="3149600" cy="2747432"/>
            <a:chOff x="2311400" y="596644"/>
            <a:chExt cx="4838700" cy="4546856"/>
          </a:xfrm>
        </p:grpSpPr>
        <p:pic>
          <p:nvPicPr>
            <p:cNvPr id="5" name="Picture 4"/>
            <p:cNvPicPr>
              <a:picLocks noChangeAspect="1"/>
            </p:cNvPicPr>
            <p:nvPr/>
          </p:nvPicPr>
          <p:blipFill rotWithShape="1">
            <a:blip r:embed="rId2"/>
            <a:srcRect t="19506"/>
            <a:stretch/>
          </p:blipFill>
          <p:spPr>
            <a:xfrm>
              <a:off x="2311400" y="596644"/>
              <a:ext cx="4838700" cy="4546856"/>
            </a:xfrm>
            <a:prstGeom prst="rect">
              <a:avLst/>
            </a:prstGeom>
          </p:spPr>
        </p:pic>
        <p:cxnSp>
          <p:nvCxnSpPr>
            <p:cNvPr id="6" name="Straight Connector 5"/>
            <p:cNvCxnSpPr/>
            <p:nvPr/>
          </p:nvCxnSpPr>
          <p:spPr>
            <a:xfrm flipV="1">
              <a:off x="3225800" y="2413000"/>
              <a:ext cx="3663950" cy="812800"/>
            </a:xfrm>
            <a:prstGeom prst="line">
              <a:avLst/>
            </a:prstGeom>
            <a:ln w="12700">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192183" y="6667916"/>
            <a:ext cx="6504950" cy="276999"/>
          </a:xfrm>
          <a:prstGeom prst="rect">
            <a:avLst/>
          </a:prstGeom>
          <a:noFill/>
        </p:spPr>
        <p:txBody>
          <a:bodyPr wrap="square" rtlCol="0">
            <a:spAutoFit/>
          </a:bodyPr>
          <a:lstStyle/>
          <a:p>
            <a:r>
              <a:rPr lang="en-US" sz="1200" dirty="0" smtClean="0">
                <a:latin typeface="Cambria"/>
                <a:cs typeface="Cambria"/>
              </a:rPr>
              <a:t>Figure 4. Mean annual aggregate SIN and linear trend line from 1948-2014 using reanalysis data.  </a:t>
            </a:r>
            <a:endParaRPr lang="en-US" sz="1200" dirty="0">
              <a:latin typeface="Cambria"/>
              <a:cs typeface="Cambria"/>
            </a:endParaRPr>
          </a:p>
        </p:txBody>
      </p:sp>
    </p:spTree>
    <p:extLst>
      <p:ext uri="{BB962C8B-B14F-4D97-AF65-F5344CB8AC3E}">
        <p14:creationId xmlns:p14="http://schemas.microsoft.com/office/powerpoint/2010/main" val="3510902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3965" t="13939" r="4553" b="14130"/>
          <a:stretch/>
        </p:blipFill>
        <p:spPr>
          <a:xfrm rot="16200000">
            <a:off x="2304617" y="-800102"/>
            <a:ext cx="2159000" cy="6383870"/>
          </a:xfrm>
          <a:prstGeom prst="rect">
            <a:avLst/>
          </a:prstGeom>
        </p:spPr>
      </p:pic>
      <p:sp>
        <p:nvSpPr>
          <p:cNvPr id="3" name="TextBox 2"/>
          <p:cNvSpPr txBox="1"/>
          <p:nvPr/>
        </p:nvSpPr>
        <p:spPr>
          <a:xfrm>
            <a:off x="192183" y="6667916"/>
            <a:ext cx="6504950" cy="830997"/>
          </a:xfrm>
          <a:prstGeom prst="rect">
            <a:avLst/>
          </a:prstGeom>
          <a:noFill/>
        </p:spPr>
        <p:txBody>
          <a:bodyPr wrap="square" rtlCol="0">
            <a:spAutoFit/>
          </a:bodyPr>
          <a:lstStyle/>
          <a:p>
            <a:r>
              <a:rPr lang="en-US" sz="1200" dirty="0" smtClean="0">
                <a:latin typeface="Cambria"/>
                <a:cs typeface="Cambria"/>
              </a:rPr>
              <a:t>Figure 5. Moving </a:t>
            </a:r>
            <a:r>
              <a:rPr lang="en-US" sz="1200" dirty="0" smtClean="0">
                <a:latin typeface="Cambria"/>
                <a:cs typeface="Cambria"/>
              </a:rPr>
              <a:t>linear </a:t>
            </a:r>
            <a:r>
              <a:rPr lang="en-US" sz="1200" dirty="0" smtClean="0">
                <a:latin typeface="Cambria"/>
                <a:cs typeface="Cambria"/>
              </a:rPr>
              <a:t>trends of (left) sinuosity (per decade) and (right) 500 </a:t>
            </a:r>
            <a:r>
              <a:rPr lang="en-US" sz="1200" dirty="0" err="1" smtClean="0">
                <a:latin typeface="Cambria"/>
                <a:cs typeface="Cambria"/>
              </a:rPr>
              <a:t>hPa</a:t>
            </a:r>
            <a:r>
              <a:rPr lang="en-US" sz="1200" dirty="0" smtClean="0">
                <a:latin typeface="Cambria"/>
                <a:cs typeface="Cambria"/>
              </a:rPr>
              <a:t> zonal wind speed (m s</a:t>
            </a:r>
            <a:r>
              <a:rPr lang="en-US" sz="1200" baseline="30000" dirty="0" smtClean="0">
                <a:latin typeface="Cambria"/>
                <a:cs typeface="Cambria"/>
              </a:rPr>
              <a:t>-1  </a:t>
            </a:r>
            <a:r>
              <a:rPr lang="en-US" sz="1200" dirty="0" smtClean="0">
                <a:latin typeface="Cambria"/>
                <a:cs typeface="Cambria"/>
              </a:rPr>
              <a:t>yr</a:t>
            </a:r>
            <a:r>
              <a:rPr lang="en-US" sz="1200" baseline="30000" dirty="0" smtClean="0">
                <a:latin typeface="Cambria"/>
                <a:cs typeface="Cambria"/>
              </a:rPr>
              <a:t>-1</a:t>
            </a:r>
            <a:r>
              <a:rPr lang="en-US" sz="1200" dirty="0" smtClean="0">
                <a:latin typeface="Cambria"/>
                <a:cs typeface="Cambria"/>
              </a:rPr>
              <a:t>) from reanalysis during (top) DJF and (bottom) JJA.  The trends begin in a given year on the x </a:t>
            </a:r>
            <a:r>
              <a:rPr lang="en-US" sz="1200" dirty="0" smtClean="0">
                <a:latin typeface="Cambria"/>
                <a:cs typeface="Cambria"/>
              </a:rPr>
              <a:t>axis and end in 2014</a:t>
            </a:r>
            <a:r>
              <a:rPr lang="en-US" sz="1200" dirty="0" smtClean="0">
                <a:latin typeface="Cambria"/>
                <a:cs typeface="Cambria"/>
              </a:rPr>
              <a:t>.  Stippling denotes significant trends at the 90% confidence level using a least-squares regression.</a:t>
            </a:r>
            <a:endParaRPr lang="en-US" sz="1200" dirty="0">
              <a:latin typeface="Cambria"/>
              <a:cs typeface="Cambria"/>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668" t="13939" r="35288" b="14130"/>
          <a:stretch/>
        </p:blipFill>
        <p:spPr>
          <a:xfrm rot="16200000">
            <a:off x="2147776" y="1888272"/>
            <a:ext cx="2540415" cy="6383870"/>
          </a:xfrm>
          <a:prstGeom prst="rect">
            <a:avLst/>
          </a:prstGeom>
        </p:spPr>
      </p:pic>
      <p:sp>
        <p:nvSpPr>
          <p:cNvPr id="2" name="TextBox 1"/>
          <p:cNvSpPr txBox="1"/>
          <p:nvPr/>
        </p:nvSpPr>
        <p:spPr>
          <a:xfrm>
            <a:off x="1295400" y="1066800"/>
            <a:ext cx="1406906" cy="369332"/>
          </a:xfrm>
          <a:prstGeom prst="rect">
            <a:avLst/>
          </a:prstGeom>
          <a:noFill/>
        </p:spPr>
        <p:txBody>
          <a:bodyPr wrap="none" rtlCol="0">
            <a:spAutoFit/>
          </a:bodyPr>
          <a:lstStyle/>
          <a:p>
            <a:r>
              <a:rPr lang="en-US" dirty="0" smtClean="0"/>
              <a:t>DJF Sinuosity</a:t>
            </a:r>
            <a:endParaRPr lang="en-US" dirty="0"/>
          </a:p>
        </p:txBody>
      </p:sp>
      <p:sp>
        <p:nvSpPr>
          <p:cNvPr id="6" name="TextBox 5"/>
          <p:cNvSpPr txBox="1"/>
          <p:nvPr/>
        </p:nvSpPr>
        <p:spPr>
          <a:xfrm>
            <a:off x="1336315" y="3505200"/>
            <a:ext cx="1365991" cy="369332"/>
          </a:xfrm>
          <a:prstGeom prst="rect">
            <a:avLst/>
          </a:prstGeom>
          <a:noFill/>
        </p:spPr>
        <p:txBody>
          <a:bodyPr wrap="none" rtlCol="0">
            <a:spAutoFit/>
          </a:bodyPr>
          <a:lstStyle/>
          <a:p>
            <a:r>
              <a:rPr lang="en-US" dirty="0" smtClean="0"/>
              <a:t>JJA Sinuosity</a:t>
            </a:r>
            <a:endParaRPr lang="en-US" dirty="0"/>
          </a:p>
        </p:txBody>
      </p:sp>
      <p:sp>
        <p:nvSpPr>
          <p:cNvPr id="7" name="TextBox 6"/>
          <p:cNvSpPr txBox="1"/>
          <p:nvPr/>
        </p:nvSpPr>
        <p:spPr>
          <a:xfrm>
            <a:off x="4419600" y="1066800"/>
            <a:ext cx="1626241" cy="369332"/>
          </a:xfrm>
          <a:prstGeom prst="rect">
            <a:avLst/>
          </a:prstGeom>
          <a:noFill/>
        </p:spPr>
        <p:txBody>
          <a:bodyPr wrap="none" rtlCol="0">
            <a:spAutoFit/>
          </a:bodyPr>
          <a:lstStyle/>
          <a:p>
            <a:r>
              <a:rPr lang="en-US" dirty="0" smtClean="0"/>
              <a:t>DJF Zonal Wind</a:t>
            </a:r>
            <a:endParaRPr lang="en-US" dirty="0"/>
          </a:p>
        </p:txBody>
      </p:sp>
      <p:sp>
        <p:nvSpPr>
          <p:cNvPr id="8" name="TextBox 7"/>
          <p:cNvSpPr txBox="1"/>
          <p:nvPr/>
        </p:nvSpPr>
        <p:spPr>
          <a:xfrm>
            <a:off x="4453467" y="3522133"/>
            <a:ext cx="1585327" cy="369332"/>
          </a:xfrm>
          <a:prstGeom prst="rect">
            <a:avLst/>
          </a:prstGeom>
          <a:noFill/>
        </p:spPr>
        <p:txBody>
          <a:bodyPr wrap="none" rtlCol="0">
            <a:spAutoFit/>
          </a:bodyPr>
          <a:lstStyle/>
          <a:p>
            <a:r>
              <a:rPr lang="en-US" dirty="0" smtClean="0"/>
              <a:t>JJA Zonal Wind</a:t>
            </a:r>
            <a:endParaRPr lang="en-US" dirty="0"/>
          </a:p>
        </p:txBody>
      </p:sp>
    </p:spTree>
    <p:extLst>
      <p:ext uri="{BB962C8B-B14F-4D97-AF65-F5344CB8AC3E}">
        <p14:creationId xmlns:p14="http://schemas.microsoft.com/office/powerpoint/2010/main" val="1171142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5556" t="12307" r="21111" b="12138"/>
          <a:stretch/>
        </p:blipFill>
        <p:spPr>
          <a:xfrm rot="16200000">
            <a:off x="2281107" y="4828432"/>
            <a:ext cx="2377440" cy="4358640"/>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5556" t="12307" r="21111" b="12138"/>
          <a:stretch/>
        </p:blipFill>
        <p:spPr>
          <a:xfrm rot="16200000">
            <a:off x="2281105" y="2241859"/>
            <a:ext cx="2377440" cy="4358642"/>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25556" t="12307" r="21111" b="12138"/>
          <a:stretch/>
        </p:blipFill>
        <p:spPr>
          <a:xfrm rot="16200000">
            <a:off x="2281105" y="-324768"/>
            <a:ext cx="2377440" cy="4358642"/>
          </a:xfrm>
          <a:prstGeom prst="rect">
            <a:avLst/>
          </a:prstGeom>
        </p:spPr>
      </p:pic>
      <p:sp>
        <p:nvSpPr>
          <p:cNvPr id="6" name="TextBox 5"/>
          <p:cNvSpPr txBox="1"/>
          <p:nvPr/>
        </p:nvSpPr>
        <p:spPr>
          <a:xfrm>
            <a:off x="0" y="8305800"/>
            <a:ext cx="6858000" cy="830997"/>
          </a:xfrm>
          <a:prstGeom prst="rect">
            <a:avLst/>
          </a:prstGeom>
          <a:noFill/>
        </p:spPr>
        <p:txBody>
          <a:bodyPr wrap="square" rtlCol="0">
            <a:spAutoFit/>
          </a:bodyPr>
          <a:lstStyle/>
          <a:p>
            <a:r>
              <a:rPr lang="en-US" sz="1200" dirty="0" smtClean="0">
                <a:latin typeface="Cambria"/>
                <a:cs typeface="Cambria"/>
              </a:rPr>
              <a:t>Figure 6. </a:t>
            </a:r>
            <a:r>
              <a:rPr lang="en-US" sz="1200" dirty="0">
                <a:latin typeface="Cambria"/>
                <a:cs typeface="Cambria"/>
              </a:rPr>
              <a:t>Future changes (2081-2100 vs. 1981-2000) in (a, b): surface </a:t>
            </a:r>
            <a:r>
              <a:rPr lang="en-US" sz="1200" dirty="0" smtClean="0">
                <a:latin typeface="Cambria"/>
                <a:cs typeface="Cambria"/>
              </a:rPr>
              <a:t>temperature (K), </a:t>
            </a:r>
            <a:r>
              <a:rPr lang="en-US" sz="1200" dirty="0">
                <a:latin typeface="Cambria"/>
                <a:cs typeface="Cambria"/>
              </a:rPr>
              <a:t>(c, d) 500 </a:t>
            </a:r>
            <a:r>
              <a:rPr lang="en-US" sz="1200" dirty="0" err="1">
                <a:latin typeface="Cambria"/>
                <a:cs typeface="Cambria"/>
              </a:rPr>
              <a:t>hPa</a:t>
            </a:r>
            <a:r>
              <a:rPr lang="en-US" sz="1200" dirty="0">
                <a:latin typeface="Cambria"/>
                <a:cs typeface="Cambria"/>
              </a:rPr>
              <a:t> </a:t>
            </a:r>
            <a:endParaRPr lang="en-US" sz="1200" dirty="0" smtClean="0">
              <a:latin typeface="Cambria"/>
              <a:cs typeface="Cambria"/>
            </a:endParaRPr>
          </a:p>
          <a:p>
            <a:r>
              <a:rPr lang="en-US" sz="1200" dirty="0" smtClean="0">
                <a:latin typeface="Cambria"/>
                <a:cs typeface="Cambria"/>
              </a:rPr>
              <a:t>heights (m), </a:t>
            </a:r>
            <a:r>
              <a:rPr lang="en-US" sz="1200" dirty="0">
                <a:latin typeface="Cambria"/>
                <a:cs typeface="Cambria"/>
              </a:rPr>
              <a:t>and (e, f) 500 </a:t>
            </a:r>
            <a:r>
              <a:rPr lang="en-US" sz="1200" dirty="0" err="1">
                <a:latin typeface="Cambria"/>
                <a:cs typeface="Cambria"/>
              </a:rPr>
              <a:t>hPa</a:t>
            </a:r>
            <a:r>
              <a:rPr lang="en-US" sz="1200" dirty="0">
                <a:latin typeface="Cambria"/>
                <a:cs typeface="Cambria"/>
              </a:rPr>
              <a:t> zonal wind </a:t>
            </a:r>
            <a:r>
              <a:rPr lang="en-US" sz="1200" dirty="0" smtClean="0">
                <a:latin typeface="Cambria"/>
                <a:cs typeface="Cambria"/>
              </a:rPr>
              <a:t>speed (m s</a:t>
            </a:r>
            <a:r>
              <a:rPr lang="en-US" sz="1200" baseline="30000" dirty="0" smtClean="0">
                <a:latin typeface="Cambria"/>
                <a:cs typeface="Cambria"/>
              </a:rPr>
              <a:t>-1</a:t>
            </a:r>
            <a:r>
              <a:rPr lang="en-US" sz="1200" dirty="0" smtClean="0">
                <a:latin typeface="Cambria"/>
                <a:cs typeface="Cambria"/>
              </a:rPr>
              <a:t>) during (left) January </a:t>
            </a:r>
            <a:r>
              <a:rPr lang="en-US" sz="1200" dirty="0">
                <a:latin typeface="Cambria"/>
                <a:cs typeface="Cambria"/>
              </a:rPr>
              <a:t>and </a:t>
            </a:r>
            <a:r>
              <a:rPr lang="en-US" sz="1200" dirty="0" smtClean="0">
                <a:latin typeface="Cambria"/>
                <a:cs typeface="Cambria"/>
              </a:rPr>
              <a:t>(right) August</a:t>
            </a:r>
            <a:r>
              <a:rPr lang="en-US" sz="1200" dirty="0">
                <a:latin typeface="Cambria"/>
                <a:cs typeface="Cambria"/>
              </a:rPr>
              <a:t>. </a:t>
            </a:r>
            <a:r>
              <a:rPr lang="en-US" sz="1200" dirty="0" smtClean="0">
                <a:latin typeface="Cambria"/>
                <a:cs typeface="Cambria"/>
              </a:rPr>
              <a:t> Shaded regions denote where the ensemble-mean changes are larger than the standard deviation of the intra-ensemble changes. Dashed contours indicate where wind speed changes are negative.</a:t>
            </a:r>
            <a:endParaRPr lang="en-US" sz="1200" dirty="0">
              <a:latin typeface="Cambria"/>
              <a:cs typeface="Cambria"/>
            </a:endParaRPr>
          </a:p>
        </p:txBody>
      </p:sp>
      <p:sp>
        <p:nvSpPr>
          <p:cNvPr id="7" name="TextBox 6"/>
          <p:cNvSpPr txBox="1"/>
          <p:nvPr/>
        </p:nvSpPr>
        <p:spPr>
          <a:xfrm>
            <a:off x="1287227" y="699700"/>
            <a:ext cx="377327" cy="276999"/>
          </a:xfrm>
          <a:prstGeom prst="rect">
            <a:avLst/>
          </a:prstGeom>
          <a:noFill/>
        </p:spPr>
        <p:txBody>
          <a:bodyPr wrap="none" rtlCol="0">
            <a:spAutoFit/>
          </a:bodyPr>
          <a:lstStyle/>
          <a:p>
            <a:r>
              <a:rPr lang="en-US" sz="1200" dirty="0" smtClean="0">
                <a:latin typeface="Cambria"/>
                <a:cs typeface="Cambria"/>
              </a:rPr>
              <a:t>(a)</a:t>
            </a:r>
            <a:endParaRPr lang="en-US" sz="1200" dirty="0">
              <a:latin typeface="Cambria"/>
              <a:cs typeface="Cambria"/>
            </a:endParaRPr>
          </a:p>
        </p:txBody>
      </p:sp>
      <p:sp>
        <p:nvSpPr>
          <p:cNvPr id="8" name="TextBox 7"/>
          <p:cNvSpPr txBox="1"/>
          <p:nvPr/>
        </p:nvSpPr>
        <p:spPr>
          <a:xfrm>
            <a:off x="3432179" y="699700"/>
            <a:ext cx="386419" cy="276999"/>
          </a:xfrm>
          <a:prstGeom prst="rect">
            <a:avLst/>
          </a:prstGeom>
          <a:noFill/>
        </p:spPr>
        <p:txBody>
          <a:bodyPr wrap="none" rtlCol="0">
            <a:spAutoFit/>
          </a:bodyPr>
          <a:lstStyle/>
          <a:p>
            <a:r>
              <a:rPr lang="en-US" sz="1200" dirty="0" smtClean="0">
                <a:latin typeface="Cambria"/>
                <a:cs typeface="Cambria"/>
              </a:rPr>
              <a:t>(b)</a:t>
            </a:r>
            <a:endParaRPr lang="en-US" sz="1200" dirty="0">
              <a:latin typeface="Cambria"/>
              <a:cs typeface="Cambria"/>
            </a:endParaRPr>
          </a:p>
        </p:txBody>
      </p:sp>
      <p:sp>
        <p:nvSpPr>
          <p:cNvPr id="12" name="TextBox 11"/>
          <p:cNvSpPr txBox="1"/>
          <p:nvPr/>
        </p:nvSpPr>
        <p:spPr>
          <a:xfrm>
            <a:off x="1305933" y="3232460"/>
            <a:ext cx="381879" cy="276999"/>
          </a:xfrm>
          <a:prstGeom prst="rect">
            <a:avLst/>
          </a:prstGeom>
          <a:noFill/>
        </p:spPr>
        <p:txBody>
          <a:bodyPr wrap="square" rtlCol="0">
            <a:spAutoFit/>
          </a:bodyPr>
          <a:lstStyle/>
          <a:p>
            <a:r>
              <a:rPr lang="en-US" sz="1200" dirty="0" smtClean="0">
                <a:latin typeface="Cambria"/>
                <a:cs typeface="Cambria"/>
              </a:rPr>
              <a:t>(c)</a:t>
            </a:r>
            <a:endParaRPr lang="en-US" sz="1200" dirty="0">
              <a:latin typeface="Cambria"/>
              <a:cs typeface="Cambria"/>
            </a:endParaRPr>
          </a:p>
        </p:txBody>
      </p:sp>
      <p:sp>
        <p:nvSpPr>
          <p:cNvPr id="13" name="TextBox 12"/>
          <p:cNvSpPr txBox="1"/>
          <p:nvPr/>
        </p:nvSpPr>
        <p:spPr>
          <a:xfrm>
            <a:off x="3429311" y="3234264"/>
            <a:ext cx="387546" cy="276999"/>
          </a:xfrm>
          <a:prstGeom prst="rect">
            <a:avLst/>
          </a:prstGeom>
          <a:noFill/>
        </p:spPr>
        <p:txBody>
          <a:bodyPr wrap="none" rtlCol="0">
            <a:spAutoFit/>
          </a:bodyPr>
          <a:lstStyle/>
          <a:p>
            <a:r>
              <a:rPr lang="en-US" sz="1200" dirty="0" smtClean="0">
                <a:latin typeface="Cambria"/>
                <a:cs typeface="Cambria"/>
              </a:rPr>
              <a:t>(d)</a:t>
            </a:r>
            <a:endParaRPr lang="en-US" sz="1200" dirty="0">
              <a:latin typeface="Cambria"/>
              <a:cs typeface="Cambria"/>
            </a:endParaRPr>
          </a:p>
        </p:txBody>
      </p:sp>
      <p:sp>
        <p:nvSpPr>
          <p:cNvPr id="14" name="TextBox 13"/>
          <p:cNvSpPr txBox="1"/>
          <p:nvPr/>
        </p:nvSpPr>
        <p:spPr>
          <a:xfrm>
            <a:off x="1313927" y="5819032"/>
            <a:ext cx="377252" cy="276999"/>
          </a:xfrm>
          <a:prstGeom prst="rect">
            <a:avLst/>
          </a:prstGeom>
          <a:noFill/>
        </p:spPr>
        <p:txBody>
          <a:bodyPr wrap="none" rtlCol="0">
            <a:spAutoFit/>
          </a:bodyPr>
          <a:lstStyle/>
          <a:p>
            <a:r>
              <a:rPr lang="en-US" sz="1200" dirty="0" smtClean="0">
                <a:latin typeface="Cambria"/>
                <a:cs typeface="Cambria"/>
              </a:rPr>
              <a:t>(e)</a:t>
            </a:r>
            <a:endParaRPr lang="en-US" sz="1200" dirty="0">
              <a:latin typeface="Cambria"/>
              <a:cs typeface="Cambria"/>
            </a:endParaRPr>
          </a:p>
        </p:txBody>
      </p:sp>
      <p:sp>
        <p:nvSpPr>
          <p:cNvPr id="15" name="TextBox 14"/>
          <p:cNvSpPr txBox="1"/>
          <p:nvPr/>
        </p:nvSpPr>
        <p:spPr>
          <a:xfrm>
            <a:off x="3469825" y="5819032"/>
            <a:ext cx="348773" cy="276999"/>
          </a:xfrm>
          <a:prstGeom prst="rect">
            <a:avLst/>
          </a:prstGeom>
          <a:noFill/>
        </p:spPr>
        <p:txBody>
          <a:bodyPr wrap="none" rtlCol="0">
            <a:spAutoFit/>
          </a:bodyPr>
          <a:lstStyle/>
          <a:p>
            <a:r>
              <a:rPr lang="en-US" sz="1200" dirty="0" smtClean="0">
                <a:latin typeface="Cambria"/>
                <a:cs typeface="Cambria"/>
              </a:rPr>
              <a:t>(f)</a:t>
            </a:r>
            <a:endParaRPr lang="en-US" sz="1200" dirty="0">
              <a:latin typeface="Cambria"/>
              <a:cs typeface="Cambria"/>
            </a:endParaRPr>
          </a:p>
        </p:txBody>
      </p:sp>
      <p:sp>
        <p:nvSpPr>
          <p:cNvPr id="2" name="TextBox 1"/>
          <p:cNvSpPr txBox="1"/>
          <p:nvPr/>
        </p:nvSpPr>
        <p:spPr>
          <a:xfrm>
            <a:off x="2078594" y="457200"/>
            <a:ext cx="664606" cy="276999"/>
          </a:xfrm>
          <a:prstGeom prst="rect">
            <a:avLst/>
          </a:prstGeom>
          <a:noFill/>
        </p:spPr>
        <p:txBody>
          <a:bodyPr wrap="none" rtlCol="0">
            <a:spAutoFit/>
          </a:bodyPr>
          <a:lstStyle/>
          <a:p>
            <a:r>
              <a:rPr lang="en-US" sz="1200" dirty="0" smtClean="0"/>
              <a:t>January</a:t>
            </a:r>
            <a:endParaRPr lang="en-US" sz="1200" dirty="0"/>
          </a:p>
        </p:txBody>
      </p:sp>
      <p:sp>
        <p:nvSpPr>
          <p:cNvPr id="19" name="TextBox 18"/>
          <p:cNvSpPr txBox="1"/>
          <p:nvPr/>
        </p:nvSpPr>
        <p:spPr>
          <a:xfrm>
            <a:off x="4267200" y="457200"/>
            <a:ext cx="617413" cy="276999"/>
          </a:xfrm>
          <a:prstGeom prst="rect">
            <a:avLst/>
          </a:prstGeom>
          <a:noFill/>
        </p:spPr>
        <p:txBody>
          <a:bodyPr wrap="none" rtlCol="0">
            <a:spAutoFit/>
          </a:bodyPr>
          <a:lstStyle/>
          <a:p>
            <a:r>
              <a:rPr lang="en-US" sz="1200" dirty="0" smtClean="0"/>
              <a:t>August</a:t>
            </a:r>
            <a:endParaRPr lang="en-US" sz="1200" dirty="0"/>
          </a:p>
        </p:txBody>
      </p:sp>
    </p:spTree>
    <p:extLst>
      <p:ext uri="{BB962C8B-B14F-4D97-AF65-F5344CB8AC3E}">
        <p14:creationId xmlns:p14="http://schemas.microsoft.com/office/powerpoint/2010/main" val="133743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412" y="7168403"/>
            <a:ext cx="6427121" cy="1015663"/>
          </a:xfrm>
          <a:prstGeom prst="rect">
            <a:avLst/>
          </a:prstGeom>
        </p:spPr>
        <p:txBody>
          <a:bodyPr wrap="square">
            <a:spAutoFit/>
          </a:bodyPr>
          <a:lstStyle/>
          <a:p>
            <a:r>
              <a:rPr lang="en-US" sz="1200" dirty="0">
                <a:latin typeface="Cambria"/>
                <a:cs typeface="Cambria"/>
              </a:rPr>
              <a:t>Figure 7: </a:t>
            </a:r>
            <a:r>
              <a:rPr lang="en-US" sz="1200" dirty="0" smtClean="0">
                <a:latin typeface="Cambria"/>
                <a:cs typeface="Cambria"/>
              </a:rPr>
              <a:t>As in Figure 6 but for changes </a:t>
            </a:r>
            <a:r>
              <a:rPr lang="en-US" sz="1200" dirty="0">
                <a:latin typeface="Cambria"/>
                <a:cs typeface="Cambria"/>
              </a:rPr>
              <a:t>in </a:t>
            </a:r>
            <a:r>
              <a:rPr lang="en-US" sz="1200" dirty="0" smtClean="0">
                <a:latin typeface="Cambria"/>
                <a:cs typeface="Cambria"/>
              </a:rPr>
              <a:t>(blue) zonal wind speed (m s</a:t>
            </a:r>
            <a:r>
              <a:rPr lang="en-US" sz="1200" baseline="30000" dirty="0" smtClean="0">
                <a:latin typeface="Cambria"/>
                <a:cs typeface="Cambria"/>
              </a:rPr>
              <a:t>-1</a:t>
            </a:r>
            <a:r>
              <a:rPr lang="en-US" sz="1200" dirty="0" smtClean="0">
                <a:latin typeface="Cambria"/>
                <a:cs typeface="Cambria"/>
              </a:rPr>
              <a:t>, upper x axis) and (red) sinuosity (</a:t>
            </a:r>
            <a:r>
              <a:rPr lang="en-US" sz="1200" dirty="0" err="1" smtClean="0">
                <a:latin typeface="Cambria"/>
                <a:cs typeface="Cambria"/>
              </a:rPr>
              <a:t>unitless</a:t>
            </a:r>
            <a:r>
              <a:rPr lang="en-US" sz="1200" dirty="0" smtClean="0">
                <a:latin typeface="Cambria"/>
                <a:cs typeface="Cambria"/>
              </a:rPr>
              <a:t>, bottom x axis) during (top) January and (bottom) August over the greater North American domain.   Thin lines denote individual ensemble members, and bold lines are the ensemble average.  Solid bold lines indicate where the ensemble-mean change exceeds the standard deviation of changes among all ensemble members.</a:t>
            </a:r>
          </a:p>
        </p:txBody>
      </p:sp>
      <p:pic>
        <p:nvPicPr>
          <p:cNvPr id="3" name="Picture 2" descr="Sdiff_UdifftoUclm_CESMLENS_Jan_Aug_new.pdf"/>
          <p:cNvPicPr>
            <a:picLocks noChangeAspect="1"/>
          </p:cNvPicPr>
          <p:nvPr/>
        </p:nvPicPr>
        <p:blipFill rotWithShape="1">
          <a:blip r:embed="rId2">
            <a:extLst>
              <a:ext uri="{28A0092B-C50C-407E-A947-70E740481C1C}">
                <a14:useLocalDpi xmlns:a14="http://schemas.microsoft.com/office/drawing/2010/main" val="0"/>
              </a:ext>
            </a:extLst>
          </a:blip>
          <a:srcRect l="11605" t="34939" r="49629" b="35646"/>
          <a:stretch/>
        </p:blipFill>
        <p:spPr>
          <a:xfrm>
            <a:off x="2123376" y="533400"/>
            <a:ext cx="2658533" cy="2610597"/>
          </a:xfrm>
          <a:prstGeom prst="rect">
            <a:avLst/>
          </a:prstGeom>
        </p:spPr>
      </p:pic>
      <p:pic>
        <p:nvPicPr>
          <p:cNvPr id="7" name="Picture 6" descr="Sdiff_UdifftoUclm_CESMLENS_Jan_Aug_new.pdf"/>
          <p:cNvPicPr>
            <a:picLocks noChangeAspect="1"/>
          </p:cNvPicPr>
          <p:nvPr/>
        </p:nvPicPr>
        <p:blipFill rotWithShape="1">
          <a:blip r:embed="rId2">
            <a:extLst>
              <a:ext uri="{28A0092B-C50C-407E-A947-70E740481C1C}">
                <a14:useLocalDpi xmlns:a14="http://schemas.microsoft.com/office/drawing/2010/main" val="0"/>
              </a:ext>
            </a:extLst>
          </a:blip>
          <a:srcRect l="56047" t="34614" r="4093" b="36319"/>
          <a:stretch/>
        </p:blipFill>
        <p:spPr>
          <a:xfrm>
            <a:off x="2185576" y="3857436"/>
            <a:ext cx="2733558" cy="2579698"/>
          </a:xfrm>
          <a:prstGeom prst="rect">
            <a:avLst/>
          </a:prstGeom>
        </p:spPr>
      </p:pic>
      <p:grpSp>
        <p:nvGrpSpPr>
          <p:cNvPr id="4" name="Group 3"/>
          <p:cNvGrpSpPr/>
          <p:nvPr/>
        </p:nvGrpSpPr>
        <p:grpSpPr>
          <a:xfrm>
            <a:off x="2185576" y="3013120"/>
            <a:ext cx="2635306" cy="263480"/>
            <a:chOff x="2185576" y="3013120"/>
            <a:chExt cx="2635306" cy="263480"/>
          </a:xfrm>
        </p:grpSpPr>
        <p:sp>
          <p:nvSpPr>
            <p:cNvPr id="2" name="TextBox 1"/>
            <p:cNvSpPr txBox="1"/>
            <p:nvPr/>
          </p:nvSpPr>
          <p:spPr>
            <a:xfrm>
              <a:off x="2185576" y="3014990"/>
              <a:ext cx="407484" cy="261610"/>
            </a:xfrm>
            <a:prstGeom prst="rect">
              <a:avLst/>
            </a:prstGeom>
            <a:noFill/>
          </p:spPr>
          <p:txBody>
            <a:bodyPr wrap="none" rtlCol="0">
              <a:spAutoFit/>
            </a:bodyPr>
            <a:lstStyle/>
            <a:p>
              <a:r>
                <a:rPr lang="en-US" sz="1100" b="1" dirty="0" smtClean="0">
                  <a:solidFill>
                    <a:srgbClr val="FF0000"/>
                  </a:solidFill>
                  <a:latin typeface="Times" charset="0"/>
                  <a:ea typeface="Times" charset="0"/>
                  <a:cs typeface="Times" charset="0"/>
                </a:rPr>
                <a:t>-0.4</a:t>
              </a:r>
              <a:endParaRPr lang="en-US" sz="1100" b="1" dirty="0">
                <a:solidFill>
                  <a:srgbClr val="FF0000"/>
                </a:solidFill>
                <a:latin typeface="Times" charset="0"/>
                <a:ea typeface="Times" charset="0"/>
                <a:cs typeface="Times" charset="0"/>
              </a:endParaRPr>
            </a:p>
          </p:txBody>
        </p:sp>
        <p:sp>
          <p:nvSpPr>
            <p:cNvPr id="6" name="TextBox 5"/>
            <p:cNvSpPr txBox="1"/>
            <p:nvPr/>
          </p:nvSpPr>
          <p:spPr>
            <a:xfrm>
              <a:off x="2507538" y="3014990"/>
              <a:ext cx="407484" cy="261610"/>
            </a:xfrm>
            <a:prstGeom prst="rect">
              <a:avLst/>
            </a:prstGeom>
            <a:noFill/>
          </p:spPr>
          <p:txBody>
            <a:bodyPr wrap="none" rtlCol="0">
              <a:spAutoFit/>
            </a:bodyPr>
            <a:lstStyle/>
            <a:p>
              <a:r>
                <a:rPr lang="en-US" sz="1100" b="1" dirty="0" smtClean="0">
                  <a:solidFill>
                    <a:srgbClr val="FF0000"/>
                  </a:solidFill>
                  <a:latin typeface="Times" charset="0"/>
                  <a:ea typeface="Times" charset="0"/>
                  <a:cs typeface="Times" charset="0"/>
                </a:rPr>
                <a:t>-0.2</a:t>
              </a:r>
              <a:endParaRPr lang="en-US" sz="1100" b="1" dirty="0">
                <a:solidFill>
                  <a:srgbClr val="FF0000"/>
                </a:solidFill>
                <a:latin typeface="Times" charset="0"/>
                <a:ea typeface="Times" charset="0"/>
                <a:cs typeface="Times" charset="0"/>
              </a:endParaRPr>
            </a:p>
          </p:txBody>
        </p:sp>
        <p:sp>
          <p:nvSpPr>
            <p:cNvPr id="8" name="TextBox 7"/>
            <p:cNvSpPr txBox="1"/>
            <p:nvPr/>
          </p:nvSpPr>
          <p:spPr>
            <a:xfrm>
              <a:off x="2920978" y="3014990"/>
              <a:ext cx="255198" cy="261610"/>
            </a:xfrm>
            <a:prstGeom prst="rect">
              <a:avLst/>
            </a:prstGeom>
            <a:noFill/>
          </p:spPr>
          <p:txBody>
            <a:bodyPr wrap="none" rtlCol="0">
              <a:spAutoFit/>
            </a:bodyPr>
            <a:lstStyle/>
            <a:p>
              <a:r>
                <a:rPr lang="en-US" sz="1100" b="1">
                  <a:solidFill>
                    <a:srgbClr val="FF0000"/>
                  </a:solidFill>
                  <a:latin typeface="Times" charset="0"/>
                  <a:ea typeface="Times" charset="0"/>
                  <a:cs typeface="Times" charset="0"/>
                </a:rPr>
                <a:t>0</a:t>
              </a:r>
              <a:endParaRPr lang="en-US" sz="1100" b="1" dirty="0">
                <a:solidFill>
                  <a:srgbClr val="FF0000"/>
                </a:solidFill>
                <a:latin typeface="Times" charset="0"/>
                <a:ea typeface="Times" charset="0"/>
                <a:cs typeface="Times" charset="0"/>
              </a:endParaRPr>
            </a:p>
          </p:txBody>
        </p:sp>
        <p:sp>
          <p:nvSpPr>
            <p:cNvPr id="9" name="TextBox 8"/>
            <p:cNvSpPr txBox="1"/>
            <p:nvPr/>
          </p:nvSpPr>
          <p:spPr>
            <a:xfrm>
              <a:off x="3192060" y="3014990"/>
              <a:ext cx="360996" cy="261610"/>
            </a:xfrm>
            <a:prstGeom prst="rect">
              <a:avLst/>
            </a:prstGeom>
            <a:noFill/>
          </p:spPr>
          <p:txBody>
            <a:bodyPr wrap="none" rtlCol="0">
              <a:spAutoFit/>
            </a:bodyPr>
            <a:lstStyle/>
            <a:p>
              <a:r>
                <a:rPr lang="en-US" sz="1100" b="1" dirty="0" smtClean="0">
                  <a:solidFill>
                    <a:srgbClr val="FF0000"/>
                  </a:solidFill>
                  <a:latin typeface="Times" charset="0"/>
                  <a:ea typeface="Times" charset="0"/>
                  <a:cs typeface="Times" charset="0"/>
                </a:rPr>
                <a:t>0.2</a:t>
              </a:r>
              <a:endParaRPr lang="en-US" sz="1100" b="1" dirty="0">
                <a:solidFill>
                  <a:srgbClr val="FF0000"/>
                </a:solidFill>
                <a:latin typeface="Times" charset="0"/>
                <a:ea typeface="Times" charset="0"/>
                <a:cs typeface="Times" charset="0"/>
              </a:endParaRPr>
            </a:p>
          </p:txBody>
        </p:sp>
        <p:sp>
          <p:nvSpPr>
            <p:cNvPr id="10" name="TextBox 9"/>
            <p:cNvSpPr txBox="1"/>
            <p:nvPr/>
          </p:nvSpPr>
          <p:spPr>
            <a:xfrm>
              <a:off x="3525204" y="3013192"/>
              <a:ext cx="360996" cy="261610"/>
            </a:xfrm>
            <a:prstGeom prst="rect">
              <a:avLst/>
            </a:prstGeom>
            <a:noFill/>
          </p:spPr>
          <p:txBody>
            <a:bodyPr wrap="none" rtlCol="0">
              <a:spAutoFit/>
            </a:bodyPr>
            <a:lstStyle/>
            <a:p>
              <a:r>
                <a:rPr lang="en-US" sz="1100" b="1" dirty="0" smtClean="0">
                  <a:solidFill>
                    <a:srgbClr val="FF0000"/>
                  </a:solidFill>
                  <a:latin typeface="Times" charset="0"/>
                  <a:ea typeface="Times" charset="0"/>
                  <a:cs typeface="Times" charset="0"/>
                </a:rPr>
                <a:t>0.4</a:t>
              </a:r>
              <a:endParaRPr lang="en-US" sz="1100" b="1" dirty="0">
                <a:solidFill>
                  <a:srgbClr val="FF0000"/>
                </a:solidFill>
                <a:latin typeface="Times" charset="0"/>
                <a:ea typeface="Times" charset="0"/>
                <a:cs typeface="Times" charset="0"/>
              </a:endParaRPr>
            </a:p>
          </p:txBody>
        </p:sp>
        <p:sp>
          <p:nvSpPr>
            <p:cNvPr id="11" name="TextBox 10"/>
            <p:cNvSpPr txBox="1"/>
            <p:nvPr/>
          </p:nvSpPr>
          <p:spPr>
            <a:xfrm>
              <a:off x="3854318" y="3014918"/>
              <a:ext cx="360996" cy="261610"/>
            </a:xfrm>
            <a:prstGeom prst="rect">
              <a:avLst/>
            </a:prstGeom>
            <a:noFill/>
          </p:spPr>
          <p:txBody>
            <a:bodyPr wrap="none" rtlCol="0">
              <a:spAutoFit/>
            </a:bodyPr>
            <a:lstStyle/>
            <a:p>
              <a:r>
                <a:rPr lang="en-US" sz="1100" b="1" smtClean="0">
                  <a:solidFill>
                    <a:srgbClr val="FF0000"/>
                  </a:solidFill>
                  <a:latin typeface="Times" charset="0"/>
                  <a:ea typeface="Times" charset="0"/>
                  <a:cs typeface="Times" charset="0"/>
                </a:rPr>
                <a:t>0.6</a:t>
              </a:r>
              <a:endParaRPr lang="en-US" sz="1100" b="1" dirty="0">
                <a:solidFill>
                  <a:srgbClr val="FF0000"/>
                </a:solidFill>
                <a:latin typeface="Times" charset="0"/>
                <a:ea typeface="Times" charset="0"/>
                <a:cs typeface="Times" charset="0"/>
              </a:endParaRPr>
            </a:p>
          </p:txBody>
        </p:sp>
        <p:sp>
          <p:nvSpPr>
            <p:cNvPr id="12" name="TextBox 11"/>
            <p:cNvSpPr txBox="1"/>
            <p:nvPr/>
          </p:nvSpPr>
          <p:spPr>
            <a:xfrm>
              <a:off x="4181406" y="3013120"/>
              <a:ext cx="360996" cy="261610"/>
            </a:xfrm>
            <a:prstGeom prst="rect">
              <a:avLst/>
            </a:prstGeom>
            <a:noFill/>
          </p:spPr>
          <p:txBody>
            <a:bodyPr wrap="none" rtlCol="0">
              <a:spAutoFit/>
            </a:bodyPr>
            <a:lstStyle/>
            <a:p>
              <a:r>
                <a:rPr lang="en-US" sz="1100" b="1" dirty="0" smtClean="0">
                  <a:solidFill>
                    <a:srgbClr val="FF0000"/>
                  </a:solidFill>
                  <a:latin typeface="Times" charset="0"/>
                  <a:ea typeface="Times" charset="0"/>
                  <a:cs typeface="Times" charset="0"/>
                </a:rPr>
                <a:t>0.8</a:t>
              </a:r>
              <a:endParaRPr lang="en-US" sz="1100" b="1" dirty="0">
                <a:solidFill>
                  <a:srgbClr val="FF0000"/>
                </a:solidFill>
                <a:latin typeface="Times" charset="0"/>
                <a:ea typeface="Times" charset="0"/>
                <a:cs typeface="Times" charset="0"/>
              </a:endParaRPr>
            </a:p>
          </p:txBody>
        </p:sp>
        <p:sp>
          <p:nvSpPr>
            <p:cNvPr id="13" name="TextBox 12"/>
            <p:cNvSpPr txBox="1"/>
            <p:nvPr/>
          </p:nvSpPr>
          <p:spPr>
            <a:xfrm>
              <a:off x="4565684" y="3014990"/>
              <a:ext cx="255198" cy="261610"/>
            </a:xfrm>
            <a:prstGeom prst="rect">
              <a:avLst/>
            </a:prstGeom>
            <a:noFill/>
          </p:spPr>
          <p:txBody>
            <a:bodyPr wrap="none" rtlCol="0">
              <a:spAutoFit/>
            </a:bodyPr>
            <a:lstStyle/>
            <a:p>
              <a:r>
                <a:rPr lang="en-US" sz="1100" b="1" dirty="0">
                  <a:solidFill>
                    <a:srgbClr val="FF0000"/>
                  </a:solidFill>
                  <a:latin typeface="Times" charset="0"/>
                  <a:ea typeface="Times" charset="0"/>
                  <a:cs typeface="Times" charset="0"/>
                </a:rPr>
                <a:t>1</a:t>
              </a:r>
            </a:p>
          </p:txBody>
        </p:sp>
      </p:grpSp>
      <p:grpSp>
        <p:nvGrpSpPr>
          <p:cNvPr id="25" name="Group 24"/>
          <p:cNvGrpSpPr/>
          <p:nvPr/>
        </p:nvGrpSpPr>
        <p:grpSpPr>
          <a:xfrm>
            <a:off x="1786409" y="423892"/>
            <a:ext cx="428322" cy="2377158"/>
            <a:chOff x="1786409" y="423892"/>
            <a:chExt cx="428322" cy="2377158"/>
          </a:xfrm>
        </p:grpSpPr>
        <p:sp>
          <p:nvSpPr>
            <p:cNvPr id="14" name="TextBox 13"/>
            <p:cNvSpPr txBox="1"/>
            <p:nvPr/>
          </p:nvSpPr>
          <p:spPr>
            <a:xfrm>
              <a:off x="1786409" y="423892"/>
              <a:ext cx="428322" cy="261610"/>
            </a:xfrm>
            <a:prstGeom prst="rect">
              <a:avLst/>
            </a:prstGeom>
            <a:noFill/>
          </p:spPr>
          <p:txBody>
            <a:bodyPr wrap="none" rtlCol="0">
              <a:spAutoFit/>
            </a:bodyPr>
            <a:lstStyle/>
            <a:p>
              <a:r>
                <a:rPr lang="en-US" sz="1100" b="1" smtClean="0">
                  <a:latin typeface="Times" charset="0"/>
                  <a:ea typeface="Times" charset="0"/>
                  <a:cs typeface="Times" charset="0"/>
                </a:rPr>
                <a:t>90N</a:t>
              </a:r>
              <a:endParaRPr lang="en-US" sz="1100" b="1">
                <a:latin typeface="Times" charset="0"/>
                <a:ea typeface="Times" charset="0"/>
                <a:cs typeface="Times" charset="0"/>
              </a:endParaRPr>
            </a:p>
          </p:txBody>
        </p:sp>
        <p:sp>
          <p:nvSpPr>
            <p:cNvPr id="15" name="TextBox 14"/>
            <p:cNvSpPr txBox="1"/>
            <p:nvPr/>
          </p:nvSpPr>
          <p:spPr>
            <a:xfrm>
              <a:off x="1786409" y="1481666"/>
              <a:ext cx="428322" cy="261610"/>
            </a:xfrm>
            <a:prstGeom prst="rect">
              <a:avLst/>
            </a:prstGeom>
            <a:noFill/>
          </p:spPr>
          <p:txBody>
            <a:bodyPr wrap="none" rtlCol="0">
              <a:spAutoFit/>
            </a:bodyPr>
            <a:lstStyle/>
            <a:p>
              <a:r>
                <a:rPr lang="en-US" sz="1100" b="1" dirty="0">
                  <a:latin typeface="Times" charset="0"/>
                  <a:ea typeface="Times" charset="0"/>
                  <a:cs typeface="Times" charset="0"/>
                </a:rPr>
                <a:t>6</a:t>
              </a:r>
              <a:r>
                <a:rPr lang="en-US" sz="1100" b="1" dirty="0" smtClean="0">
                  <a:latin typeface="Times" charset="0"/>
                  <a:ea typeface="Times" charset="0"/>
                  <a:cs typeface="Times" charset="0"/>
                </a:rPr>
                <a:t>0N</a:t>
              </a:r>
              <a:endParaRPr lang="en-US" sz="1100" b="1" dirty="0">
                <a:latin typeface="Times" charset="0"/>
                <a:ea typeface="Times" charset="0"/>
                <a:cs typeface="Times" charset="0"/>
              </a:endParaRPr>
            </a:p>
          </p:txBody>
        </p:sp>
        <p:sp>
          <p:nvSpPr>
            <p:cNvPr id="16" name="TextBox 15"/>
            <p:cNvSpPr txBox="1"/>
            <p:nvPr/>
          </p:nvSpPr>
          <p:spPr>
            <a:xfrm>
              <a:off x="1786409" y="2539440"/>
              <a:ext cx="428322" cy="261610"/>
            </a:xfrm>
            <a:prstGeom prst="rect">
              <a:avLst/>
            </a:prstGeom>
            <a:noFill/>
          </p:spPr>
          <p:txBody>
            <a:bodyPr wrap="none" rtlCol="0">
              <a:spAutoFit/>
            </a:bodyPr>
            <a:lstStyle/>
            <a:p>
              <a:r>
                <a:rPr lang="en-US" sz="1100" b="1" dirty="0">
                  <a:latin typeface="Times" charset="0"/>
                  <a:ea typeface="Times" charset="0"/>
                  <a:cs typeface="Times" charset="0"/>
                </a:rPr>
                <a:t>3</a:t>
              </a:r>
              <a:r>
                <a:rPr lang="en-US" sz="1100" b="1" dirty="0" smtClean="0">
                  <a:latin typeface="Times" charset="0"/>
                  <a:ea typeface="Times" charset="0"/>
                  <a:cs typeface="Times" charset="0"/>
                </a:rPr>
                <a:t>0N</a:t>
              </a:r>
              <a:endParaRPr lang="en-US" sz="1100" b="1" dirty="0">
                <a:latin typeface="Times" charset="0"/>
                <a:ea typeface="Times" charset="0"/>
                <a:cs typeface="Times" charset="0"/>
              </a:endParaRPr>
            </a:p>
          </p:txBody>
        </p:sp>
      </p:grpSp>
      <p:grpSp>
        <p:nvGrpSpPr>
          <p:cNvPr id="24" name="Group 23"/>
          <p:cNvGrpSpPr/>
          <p:nvPr/>
        </p:nvGrpSpPr>
        <p:grpSpPr>
          <a:xfrm>
            <a:off x="2069622" y="287031"/>
            <a:ext cx="2741671" cy="266430"/>
            <a:chOff x="2069622" y="287031"/>
            <a:chExt cx="2741671" cy="266430"/>
          </a:xfrm>
        </p:grpSpPr>
        <p:sp>
          <p:nvSpPr>
            <p:cNvPr id="17" name="TextBox 16"/>
            <p:cNvSpPr txBox="1"/>
            <p:nvPr/>
          </p:nvSpPr>
          <p:spPr>
            <a:xfrm>
              <a:off x="2069622" y="291289"/>
              <a:ext cx="301686" cy="261610"/>
            </a:xfrm>
            <a:prstGeom prst="rect">
              <a:avLst/>
            </a:prstGeom>
            <a:noFill/>
          </p:spPr>
          <p:txBody>
            <a:bodyPr wrap="none" rtlCol="0">
              <a:spAutoFit/>
            </a:bodyPr>
            <a:lstStyle/>
            <a:p>
              <a:r>
                <a:rPr lang="en-US" sz="1100" b="1" dirty="0" smtClean="0">
                  <a:solidFill>
                    <a:srgbClr val="0555D5"/>
                  </a:solidFill>
                  <a:latin typeface="Times" charset="0"/>
                  <a:ea typeface="Times" charset="0"/>
                  <a:cs typeface="Times" charset="0"/>
                </a:rPr>
                <a:t>-4</a:t>
              </a:r>
              <a:endParaRPr lang="en-US" sz="1100" b="1" dirty="0">
                <a:solidFill>
                  <a:srgbClr val="0555D5"/>
                </a:solidFill>
                <a:latin typeface="Times" charset="0"/>
                <a:ea typeface="Times" charset="0"/>
                <a:cs typeface="Times" charset="0"/>
              </a:endParaRPr>
            </a:p>
          </p:txBody>
        </p:sp>
        <p:sp>
          <p:nvSpPr>
            <p:cNvPr id="18" name="TextBox 17"/>
            <p:cNvSpPr txBox="1"/>
            <p:nvPr/>
          </p:nvSpPr>
          <p:spPr>
            <a:xfrm>
              <a:off x="2478553" y="291289"/>
              <a:ext cx="301686" cy="261610"/>
            </a:xfrm>
            <a:prstGeom prst="rect">
              <a:avLst/>
            </a:prstGeom>
            <a:noFill/>
          </p:spPr>
          <p:txBody>
            <a:bodyPr wrap="none" rtlCol="0">
              <a:spAutoFit/>
            </a:bodyPr>
            <a:lstStyle/>
            <a:p>
              <a:r>
                <a:rPr lang="en-US" sz="1100" b="1" dirty="0" smtClean="0">
                  <a:solidFill>
                    <a:srgbClr val="0555D5"/>
                  </a:solidFill>
                  <a:latin typeface="Times" charset="0"/>
                  <a:ea typeface="Times" charset="0"/>
                  <a:cs typeface="Times" charset="0"/>
                </a:rPr>
                <a:t>-2</a:t>
              </a:r>
              <a:endParaRPr lang="en-US" sz="1100" b="1" dirty="0">
                <a:solidFill>
                  <a:srgbClr val="0555D5"/>
                </a:solidFill>
                <a:latin typeface="Times" charset="0"/>
                <a:ea typeface="Times" charset="0"/>
                <a:cs typeface="Times" charset="0"/>
              </a:endParaRPr>
            </a:p>
          </p:txBody>
        </p:sp>
        <p:sp>
          <p:nvSpPr>
            <p:cNvPr id="19" name="TextBox 18"/>
            <p:cNvSpPr txBox="1"/>
            <p:nvPr/>
          </p:nvSpPr>
          <p:spPr>
            <a:xfrm>
              <a:off x="2908705" y="291851"/>
              <a:ext cx="255198" cy="261610"/>
            </a:xfrm>
            <a:prstGeom prst="rect">
              <a:avLst/>
            </a:prstGeom>
            <a:noFill/>
          </p:spPr>
          <p:txBody>
            <a:bodyPr wrap="none" rtlCol="0">
              <a:spAutoFit/>
            </a:bodyPr>
            <a:lstStyle/>
            <a:p>
              <a:r>
                <a:rPr lang="en-US" sz="1100" b="1">
                  <a:solidFill>
                    <a:srgbClr val="0555D5"/>
                  </a:solidFill>
                  <a:latin typeface="Times" charset="0"/>
                  <a:ea typeface="Times" charset="0"/>
                  <a:cs typeface="Times" charset="0"/>
                </a:rPr>
                <a:t>0</a:t>
              </a:r>
            </a:p>
          </p:txBody>
        </p:sp>
        <p:sp>
          <p:nvSpPr>
            <p:cNvPr id="20" name="TextBox 19"/>
            <p:cNvSpPr txBox="1"/>
            <p:nvPr/>
          </p:nvSpPr>
          <p:spPr>
            <a:xfrm>
              <a:off x="3335803" y="291851"/>
              <a:ext cx="255198" cy="261610"/>
            </a:xfrm>
            <a:prstGeom prst="rect">
              <a:avLst/>
            </a:prstGeom>
            <a:noFill/>
          </p:spPr>
          <p:txBody>
            <a:bodyPr wrap="none" rtlCol="0">
              <a:spAutoFit/>
            </a:bodyPr>
            <a:lstStyle/>
            <a:p>
              <a:r>
                <a:rPr lang="en-US" sz="1100" b="1" smtClean="0">
                  <a:solidFill>
                    <a:srgbClr val="0555D5"/>
                  </a:solidFill>
                  <a:latin typeface="Times" charset="0"/>
                  <a:ea typeface="Times" charset="0"/>
                  <a:cs typeface="Times" charset="0"/>
                </a:rPr>
                <a:t>2</a:t>
              </a:r>
              <a:endParaRPr lang="en-US" sz="1100" b="1">
                <a:solidFill>
                  <a:srgbClr val="0555D5"/>
                </a:solidFill>
                <a:latin typeface="Times" charset="0"/>
                <a:ea typeface="Times" charset="0"/>
                <a:cs typeface="Times" charset="0"/>
              </a:endParaRPr>
            </a:p>
          </p:txBody>
        </p:sp>
        <p:sp>
          <p:nvSpPr>
            <p:cNvPr id="21" name="TextBox 20"/>
            <p:cNvSpPr txBox="1"/>
            <p:nvPr/>
          </p:nvSpPr>
          <p:spPr>
            <a:xfrm>
              <a:off x="3748252" y="287031"/>
              <a:ext cx="255198" cy="261610"/>
            </a:xfrm>
            <a:prstGeom prst="rect">
              <a:avLst/>
            </a:prstGeom>
            <a:noFill/>
          </p:spPr>
          <p:txBody>
            <a:bodyPr wrap="none" rtlCol="0">
              <a:spAutoFit/>
            </a:bodyPr>
            <a:lstStyle/>
            <a:p>
              <a:r>
                <a:rPr lang="en-US" sz="1100" b="1" dirty="0" smtClean="0">
                  <a:solidFill>
                    <a:srgbClr val="0555D5"/>
                  </a:solidFill>
                  <a:latin typeface="Times" charset="0"/>
                  <a:ea typeface="Times" charset="0"/>
                  <a:cs typeface="Times" charset="0"/>
                </a:rPr>
                <a:t>4</a:t>
              </a:r>
              <a:endParaRPr lang="en-US" sz="1100" b="1" dirty="0">
                <a:solidFill>
                  <a:srgbClr val="0555D5"/>
                </a:solidFill>
                <a:latin typeface="Times" charset="0"/>
                <a:ea typeface="Times" charset="0"/>
                <a:cs typeface="Times" charset="0"/>
              </a:endParaRPr>
            </a:p>
          </p:txBody>
        </p:sp>
        <p:sp>
          <p:nvSpPr>
            <p:cNvPr id="22" name="TextBox 21"/>
            <p:cNvSpPr txBox="1"/>
            <p:nvPr/>
          </p:nvSpPr>
          <p:spPr>
            <a:xfrm>
              <a:off x="4157182" y="287031"/>
              <a:ext cx="255198" cy="261610"/>
            </a:xfrm>
            <a:prstGeom prst="rect">
              <a:avLst/>
            </a:prstGeom>
            <a:noFill/>
          </p:spPr>
          <p:txBody>
            <a:bodyPr wrap="none" rtlCol="0">
              <a:spAutoFit/>
            </a:bodyPr>
            <a:lstStyle/>
            <a:p>
              <a:r>
                <a:rPr lang="en-US" sz="1100" b="1" dirty="0">
                  <a:solidFill>
                    <a:srgbClr val="0555D5"/>
                  </a:solidFill>
                  <a:latin typeface="Times" charset="0"/>
                  <a:ea typeface="Times" charset="0"/>
                  <a:cs typeface="Times" charset="0"/>
                </a:rPr>
                <a:t>6</a:t>
              </a:r>
            </a:p>
          </p:txBody>
        </p:sp>
        <p:sp>
          <p:nvSpPr>
            <p:cNvPr id="23" name="TextBox 22"/>
            <p:cNvSpPr txBox="1"/>
            <p:nvPr/>
          </p:nvSpPr>
          <p:spPr>
            <a:xfrm>
              <a:off x="4556095" y="287031"/>
              <a:ext cx="255198" cy="261610"/>
            </a:xfrm>
            <a:prstGeom prst="rect">
              <a:avLst/>
            </a:prstGeom>
            <a:noFill/>
          </p:spPr>
          <p:txBody>
            <a:bodyPr wrap="none" rtlCol="0">
              <a:spAutoFit/>
            </a:bodyPr>
            <a:lstStyle/>
            <a:p>
              <a:r>
                <a:rPr lang="en-US" sz="1100" b="1" dirty="0" smtClean="0">
                  <a:solidFill>
                    <a:srgbClr val="0555D5"/>
                  </a:solidFill>
                  <a:latin typeface="Times" charset="0"/>
                  <a:ea typeface="Times" charset="0"/>
                  <a:cs typeface="Times" charset="0"/>
                </a:rPr>
                <a:t>8</a:t>
              </a:r>
              <a:endParaRPr lang="en-US" sz="1100" b="1" dirty="0">
                <a:solidFill>
                  <a:srgbClr val="0555D5"/>
                </a:solidFill>
                <a:latin typeface="Times" charset="0"/>
                <a:ea typeface="Times" charset="0"/>
                <a:cs typeface="Times" charset="0"/>
              </a:endParaRPr>
            </a:p>
          </p:txBody>
        </p:sp>
      </p:grpSp>
      <p:grpSp>
        <p:nvGrpSpPr>
          <p:cNvPr id="26" name="Group 25"/>
          <p:cNvGrpSpPr/>
          <p:nvPr/>
        </p:nvGrpSpPr>
        <p:grpSpPr>
          <a:xfrm>
            <a:off x="2239820" y="6363280"/>
            <a:ext cx="2635306" cy="263480"/>
            <a:chOff x="2185576" y="3013120"/>
            <a:chExt cx="2635306" cy="263480"/>
          </a:xfrm>
        </p:grpSpPr>
        <p:sp>
          <p:nvSpPr>
            <p:cNvPr id="27" name="TextBox 26"/>
            <p:cNvSpPr txBox="1"/>
            <p:nvPr/>
          </p:nvSpPr>
          <p:spPr>
            <a:xfrm>
              <a:off x="2185576" y="3014990"/>
              <a:ext cx="407484" cy="261610"/>
            </a:xfrm>
            <a:prstGeom prst="rect">
              <a:avLst/>
            </a:prstGeom>
            <a:noFill/>
          </p:spPr>
          <p:txBody>
            <a:bodyPr wrap="none" rtlCol="0">
              <a:spAutoFit/>
            </a:bodyPr>
            <a:lstStyle/>
            <a:p>
              <a:r>
                <a:rPr lang="en-US" sz="1100" b="1" dirty="0" smtClean="0">
                  <a:solidFill>
                    <a:srgbClr val="FF0000"/>
                  </a:solidFill>
                  <a:latin typeface="Times" charset="0"/>
                  <a:ea typeface="Times" charset="0"/>
                  <a:cs typeface="Times" charset="0"/>
                </a:rPr>
                <a:t>-0.4</a:t>
              </a:r>
              <a:endParaRPr lang="en-US" sz="1100" b="1" dirty="0">
                <a:solidFill>
                  <a:srgbClr val="FF0000"/>
                </a:solidFill>
                <a:latin typeface="Times" charset="0"/>
                <a:ea typeface="Times" charset="0"/>
                <a:cs typeface="Times" charset="0"/>
              </a:endParaRPr>
            </a:p>
          </p:txBody>
        </p:sp>
        <p:sp>
          <p:nvSpPr>
            <p:cNvPr id="28" name="TextBox 27"/>
            <p:cNvSpPr txBox="1"/>
            <p:nvPr/>
          </p:nvSpPr>
          <p:spPr>
            <a:xfrm>
              <a:off x="2507538" y="3014990"/>
              <a:ext cx="407484" cy="261610"/>
            </a:xfrm>
            <a:prstGeom prst="rect">
              <a:avLst/>
            </a:prstGeom>
            <a:noFill/>
          </p:spPr>
          <p:txBody>
            <a:bodyPr wrap="none" rtlCol="0">
              <a:spAutoFit/>
            </a:bodyPr>
            <a:lstStyle/>
            <a:p>
              <a:r>
                <a:rPr lang="en-US" sz="1100" b="1" dirty="0" smtClean="0">
                  <a:solidFill>
                    <a:srgbClr val="FF0000"/>
                  </a:solidFill>
                  <a:latin typeface="Times" charset="0"/>
                  <a:ea typeface="Times" charset="0"/>
                  <a:cs typeface="Times" charset="0"/>
                </a:rPr>
                <a:t>-0.2</a:t>
              </a:r>
              <a:endParaRPr lang="en-US" sz="1100" b="1" dirty="0">
                <a:solidFill>
                  <a:srgbClr val="FF0000"/>
                </a:solidFill>
                <a:latin typeface="Times" charset="0"/>
                <a:ea typeface="Times" charset="0"/>
                <a:cs typeface="Times" charset="0"/>
              </a:endParaRPr>
            </a:p>
          </p:txBody>
        </p:sp>
        <p:sp>
          <p:nvSpPr>
            <p:cNvPr id="29" name="TextBox 28"/>
            <p:cNvSpPr txBox="1"/>
            <p:nvPr/>
          </p:nvSpPr>
          <p:spPr>
            <a:xfrm>
              <a:off x="2920978" y="3014990"/>
              <a:ext cx="255198" cy="261610"/>
            </a:xfrm>
            <a:prstGeom prst="rect">
              <a:avLst/>
            </a:prstGeom>
            <a:noFill/>
          </p:spPr>
          <p:txBody>
            <a:bodyPr wrap="none" rtlCol="0">
              <a:spAutoFit/>
            </a:bodyPr>
            <a:lstStyle/>
            <a:p>
              <a:r>
                <a:rPr lang="en-US" sz="1100" b="1">
                  <a:solidFill>
                    <a:srgbClr val="FF0000"/>
                  </a:solidFill>
                  <a:latin typeface="Times" charset="0"/>
                  <a:ea typeface="Times" charset="0"/>
                  <a:cs typeface="Times" charset="0"/>
                </a:rPr>
                <a:t>0</a:t>
              </a:r>
              <a:endParaRPr lang="en-US" sz="1100" b="1" dirty="0">
                <a:solidFill>
                  <a:srgbClr val="FF0000"/>
                </a:solidFill>
                <a:latin typeface="Times" charset="0"/>
                <a:ea typeface="Times" charset="0"/>
                <a:cs typeface="Times" charset="0"/>
              </a:endParaRPr>
            </a:p>
          </p:txBody>
        </p:sp>
        <p:sp>
          <p:nvSpPr>
            <p:cNvPr id="30" name="TextBox 29"/>
            <p:cNvSpPr txBox="1"/>
            <p:nvPr/>
          </p:nvSpPr>
          <p:spPr>
            <a:xfrm>
              <a:off x="3192060" y="3014990"/>
              <a:ext cx="360996" cy="261610"/>
            </a:xfrm>
            <a:prstGeom prst="rect">
              <a:avLst/>
            </a:prstGeom>
            <a:noFill/>
          </p:spPr>
          <p:txBody>
            <a:bodyPr wrap="none" rtlCol="0">
              <a:spAutoFit/>
            </a:bodyPr>
            <a:lstStyle/>
            <a:p>
              <a:r>
                <a:rPr lang="en-US" sz="1100" b="1" dirty="0" smtClean="0">
                  <a:solidFill>
                    <a:srgbClr val="FF0000"/>
                  </a:solidFill>
                  <a:latin typeface="Times" charset="0"/>
                  <a:ea typeface="Times" charset="0"/>
                  <a:cs typeface="Times" charset="0"/>
                </a:rPr>
                <a:t>0.2</a:t>
              </a:r>
              <a:endParaRPr lang="en-US" sz="1100" b="1" dirty="0">
                <a:solidFill>
                  <a:srgbClr val="FF0000"/>
                </a:solidFill>
                <a:latin typeface="Times" charset="0"/>
                <a:ea typeface="Times" charset="0"/>
                <a:cs typeface="Times" charset="0"/>
              </a:endParaRPr>
            </a:p>
          </p:txBody>
        </p:sp>
        <p:sp>
          <p:nvSpPr>
            <p:cNvPr id="31" name="TextBox 30"/>
            <p:cNvSpPr txBox="1"/>
            <p:nvPr/>
          </p:nvSpPr>
          <p:spPr>
            <a:xfrm>
              <a:off x="3525204" y="3013192"/>
              <a:ext cx="360996" cy="261610"/>
            </a:xfrm>
            <a:prstGeom prst="rect">
              <a:avLst/>
            </a:prstGeom>
            <a:noFill/>
          </p:spPr>
          <p:txBody>
            <a:bodyPr wrap="none" rtlCol="0">
              <a:spAutoFit/>
            </a:bodyPr>
            <a:lstStyle/>
            <a:p>
              <a:r>
                <a:rPr lang="en-US" sz="1100" b="1" dirty="0" smtClean="0">
                  <a:solidFill>
                    <a:srgbClr val="FF0000"/>
                  </a:solidFill>
                  <a:latin typeface="Times" charset="0"/>
                  <a:ea typeface="Times" charset="0"/>
                  <a:cs typeface="Times" charset="0"/>
                </a:rPr>
                <a:t>0.4</a:t>
              </a:r>
              <a:endParaRPr lang="en-US" sz="1100" b="1" dirty="0">
                <a:solidFill>
                  <a:srgbClr val="FF0000"/>
                </a:solidFill>
                <a:latin typeface="Times" charset="0"/>
                <a:ea typeface="Times" charset="0"/>
                <a:cs typeface="Times" charset="0"/>
              </a:endParaRPr>
            </a:p>
          </p:txBody>
        </p:sp>
        <p:sp>
          <p:nvSpPr>
            <p:cNvPr id="32" name="TextBox 31"/>
            <p:cNvSpPr txBox="1"/>
            <p:nvPr/>
          </p:nvSpPr>
          <p:spPr>
            <a:xfrm>
              <a:off x="3854318" y="3014918"/>
              <a:ext cx="360996" cy="261610"/>
            </a:xfrm>
            <a:prstGeom prst="rect">
              <a:avLst/>
            </a:prstGeom>
            <a:noFill/>
          </p:spPr>
          <p:txBody>
            <a:bodyPr wrap="none" rtlCol="0">
              <a:spAutoFit/>
            </a:bodyPr>
            <a:lstStyle/>
            <a:p>
              <a:r>
                <a:rPr lang="en-US" sz="1100" b="1" smtClean="0">
                  <a:solidFill>
                    <a:srgbClr val="FF0000"/>
                  </a:solidFill>
                  <a:latin typeface="Times" charset="0"/>
                  <a:ea typeface="Times" charset="0"/>
                  <a:cs typeface="Times" charset="0"/>
                </a:rPr>
                <a:t>0.6</a:t>
              </a:r>
              <a:endParaRPr lang="en-US" sz="1100" b="1" dirty="0">
                <a:solidFill>
                  <a:srgbClr val="FF0000"/>
                </a:solidFill>
                <a:latin typeface="Times" charset="0"/>
                <a:ea typeface="Times" charset="0"/>
                <a:cs typeface="Times" charset="0"/>
              </a:endParaRPr>
            </a:p>
          </p:txBody>
        </p:sp>
        <p:sp>
          <p:nvSpPr>
            <p:cNvPr id="33" name="TextBox 32"/>
            <p:cNvSpPr txBox="1"/>
            <p:nvPr/>
          </p:nvSpPr>
          <p:spPr>
            <a:xfrm>
              <a:off x="4181406" y="3013120"/>
              <a:ext cx="360996" cy="261610"/>
            </a:xfrm>
            <a:prstGeom prst="rect">
              <a:avLst/>
            </a:prstGeom>
            <a:noFill/>
          </p:spPr>
          <p:txBody>
            <a:bodyPr wrap="none" rtlCol="0">
              <a:spAutoFit/>
            </a:bodyPr>
            <a:lstStyle/>
            <a:p>
              <a:r>
                <a:rPr lang="en-US" sz="1100" b="1" dirty="0" smtClean="0">
                  <a:solidFill>
                    <a:srgbClr val="FF0000"/>
                  </a:solidFill>
                  <a:latin typeface="Times" charset="0"/>
                  <a:ea typeface="Times" charset="0"/>
                  <a:cs typeface="Times" charset="0"/>
                </a:rPr>
                <a:t>0.8</a:t>
              </a:r>
              <a:endParaRPr lang="en-US" sz="1100" b="1" dirty="0">
                <a:solidFill>
                  <a:srgbClr val="FF0000"/>
                </a:solidFill>
                <a:latin typeface="Times" charset="0"/>
                <a:ea typeface="Times" charset="0"/>
                <a:cs typeface="Times" charset="0"/>
              </a:endParaRPr>
            </a:p>
          </p:txBody>
        </p:sp>
        <p:sp>
          <p:nvSpPr>
            <p:cNvPr id="34" name="TextBox 33"/>
            <p:cNvSpPr txBox="1"/>
            <p:nvPr/>
          </p:nvSpPr>
          <p:spPr>
            <a:xfrm>
              <a:off x="4565684" y="3014990"/>
              <a:ext cx="255198" cy="261610"/>
            </a:xfrm>
            <a:prstGeom prst="rect">
              <a:avLst/>
            </a:prstGeom>
            <a:noFill/>
          </p:spPr>
          <p:txBody>
            <a:bodyPr wrap="none" rtlCol="0">
              <a:spAutoFit/>
            </a:bodyPr>
            <a:lstStyle/>
            <a:p>
              <a:r>
                <a:rPr lang="en-US" sz="1100" b="1" dirty="0">
                  <a:solidFill>
                    <a:srgbClr val="FF0000"/>
                  </a:solidFill>
                  <a:latin typeface="Times" charset="0"/>
                  <a:ea typeface="Times" charset="0"/>
                  <a:cs typeface="Times" charset="0"/>
                </a:rPr>
                <a:t>1</a:t>
              </a:r>
            </a:p>
          </p:txBody>
        </p:sp>
      </p:grpSp>
      <p:grpSp>
        <p:nvGrpSpPr>
          <p:cNvPr id="35" name="Group 34"/>
          <p:cNvGrpSpPr/>
          <p:nvPr/>
        </p:nvGrpSpPr>
        <p:grpSpPr>
          <a:xfrm>
            <a:off x="1840653" y="3774052"/>
            <a:ext cx="428322" cy="2377158"/>
            <a:chOff x="1786409" y="423892"/>
            <a:chExt cx="428322" cy="2377158"/>
          </a:xfrm>
        </p:grpSpPr>
        <p:sp>
          <p:nvSpPr>
            <p:cNvPr id="36" name="TextBox 35"/>
            <p:cNvSpPr txBox="1"/>
            <p:nvPr/>
          </p:nvSpPr>
          <p:spPr>
            <a:xfrm>
              <a:off x="1786409" y="423892"/>
              <a:ext cx="428322" cy="261610"/>
            </a:xfrm>
            <a:prstGeom prst="rect">
              <a:avLst/>
            </a:prstGeom>
            <a:noFill/>
          </p:spPr>
          <p:txBody>
            <a:bodyPr wrap="none" rtlCol="0">
              <a:spAutoFit/>
            </a:bodyPr>
            <a:lstStyle/>
            <a:p>
              <a:r>
                <a:rPr lang="en-US" sz="1100" b="1" smtClean="0">
                  <a:latin typeface="Times" charset="0"/>
                  <a:ea typeface="Times" charset="0"/>
                  <a:cs typeface="Times" charset="0"/>
                </a:rPr>
                <a:t>90N</a:t>
              </a:r>
              <a:endParaRPr lang="en-US" sz="1100" b="1">
                <a:latin typeface="Times" charset="0"/>
                <a:ea typeface="Times" charset="0"/>
                <a:cs typeface="Times" charset="0"/>
              </a:endParaRPr>
            </a:p>
          </p:txBody>
        </p:sp>
        <p:sp>
          <p:nvSpPr>
            <p:cNvPr id="37" name="TextBox 36"/>
            <p:cNvSpPr txBox="1"/>
            <p:nvPr/>
          </p:nvSpPr>
          <p:spPr>
            <a:xfrm>
              <a:off x="1786409" y="1481666"/>
              <a:ext cx="428322" cy="261610"/>
            </a:xfrm>
            <a:prstGeom prst="rect">
              <a:avLst/>
            </a:prstGeom>
            <a:noFill/>
          </p:spPr>
          <p:txBody>
            <a:bodyPr wrap="none" rtlCol="0">
              <a:spAutoFit/>
            </a:bodyPr>
            <a:lstStyle/>
            <a:p>
              <a:r>
                <a:rPr lang="en-US" sz="1100" b="1" dirty="0">
                  <a:latin typeface="Times" charset="0"/>
                  <a:ea typeface="Times" charset="0"/>
                  <a:cs typeface="Times" charset="0"/>
                </a:rPr>
                <a:t>6</a:t>
              </a:r>
              <a:r>
                <a:rPr lang="en-US" sz="1100" b="1" dirty="0" smtClean="0">
                  <a:latin typeface="Times" charset="0"/>
                  <a:ea typeface="Times" charset="0"/>
                  <a:cs typeface="Times" charset="0"/>
                </a:rPr>
                <a:t>0N</a:t>
              </a:r>
              <a:endParaRPr lang="en-US" sz="1100" b="1" dirty="0">
                <a:latin typeface="Times" charset="0"/>
                <a:ea typeface="Times" charset="0"/>
                <a:cs typeface="Times" charset="0"/>
              </a:endParaRPr>
            </a:p>
          </p:txBody>
        </p:sp>
        <p:sp>
          <p:nvSpPr>
            <p:cNvPr id="38" name="TextBox 37"/>
            <p:cNvSpPr txBox="1"/>
            <p:nvPr/>
          </p:nvSpPr>
          <p:spPr>
            <a:xfrm>
              <a:off x="1786409" y="2539440"/>
              <a:ext cx="428322" cy="261610"/>
            </a:xfrm>
            <a:prstGeom prst="rect">
              <a:avLst/>
            </a:prstGeom>
            <a:noFill/>
          </p:spPr>
          <p:txBody>
            <a:bodyPr wrap="none" rtlCol="0">
              <a:spAutoFit/>
            </a:bodyPr>
            <a:lstStyle/>
            <a:p>
              <a:r>
                <a:rPr lang="en-US" sz="1100" b="1" dirty="0">
                  <a:latin typeface="Times" charset="0"/>
                  <a:ea typeface="Times" charset="0"/>
                  <a:cs typeface="Times" charset="0"/>
                </a:rPr>
                <a:t>3</a:t>
              </a:r>
              <a:r>
                <a:rPr lang="en-US" sz="1100" b="1" dirty="0" smtClean="0">
                  <a:latin typeface="Times" charset="0"/>
                  <a:ea typeface="Times" charset="0"/>
                  <a:cs typeface="Times" charset="0"/>
                </a:rPr>
                <a:t>0N</a:t>
              </a:r>
              <a:endParaRPr lang="en-US" sz="1100" b="1" dirty="0">
                <a:latin typeface="Times" charset="0"/>
                <a:ea typeface="Times" charset="0"/>
                <a:cs typeface="Times" charset="0"/>
              </a:endParaRPr>
            </a:p>
          </p:txBody>
        </p:sp>
      </p:grpSp>
      <p:grpSp>
        <p:nvGrpSpPr>
          <p:cNvPr id="39" name="Group 38"/>
          <p:cNvGrpSpPr/>
          <p:nvPr/>
        </p:nvGrpSpPr>
        <p:grpSpPr>
          <a:xfrm>
            <a:off x="2123866" y="3637191"/>
            <a:ext cx="2741671" cy="266430"/>
            <a:chOff x="2069622" y="287031"/>
            <a:chExt cx="2741671" cy="266430"/>
          </a:xfrm>
        </p:grpSpPr>
        <p:sp>
          <p:nvSpPr>
            <p:cNvPr id="40" name="TextBox 39"/>
            <p:cNvSpPr txBox="1"/>
            <p:nvPr/>
          </p:nvSpPr>
          <p:spPr>
            <a:xfrm>
              <a:off x="2069622" y="291289"/>
              <a:ext cx="301686" cy="261610"/>
            </a:xfrm>
            <a:prstGeom prst="rect">
              <a:avLst/>
            </a:prstGeom>
            <a:noFill/>
          </p:spPr>
          <p:txBody>
            <a:bodyPr wrap="none" rtlCol="0">
              <a:spAutoFit/>
            </a:bodyPr>
            <a:lstStyle/>
            <a:p>
              <a:r>
                <a:rPr lang="en-US" sz="1100" b="1" dirty="0" smtClean="0">
                  <a:solidFill>
                    <a:srgbClr val="0555D5"/>
                  </a:solidFill>
                  <a:latin typeface="Times" charset="0"/>
                  <a:ea typeface="Times" charset="0"/>
                  <a:cs typeface="Times" charset="0"/>
                </a:rPr>
                <a:t>-4</a:t>
              </a:r>
              <a:endParaRPr lang="en-US" sz="1100" b="1" dirty="0">
                <a:solidFill>
                  <a:srgbClr val="0555D5"/>
                </a:solidFill>
                <a:latin typeface="Times" charset="0"/>
                <a:ea typeface="Times" charset="0"/>
                <a:cs typeface="Times" charset="0"/>
              </a:endParaRPr>
            </a:p>
          </p:txBody>
        </p:sp>
        <p:sp>
          <p:nvSpPr>
            <p:cNvPr id="41" name="TextBox 40"/>
            <p:cNvSpPr txBox="1"/>
            <p:nvPr/>
          </p:nvSpPr>
          <p:spPr>
            <a:xfrm>
              <a:off x="2478553" y="291289"/>
              <a:ext cx="301686" cy="261610"/>
            </a:xfrm>
            <a:prstGeom prst="rect">
              <a:avLst/>
            </a:prstGeom>
            <a:noFill/>
          </p:spPr>
          <p:txBody>
            <a:bodyPr wrap="none" rtlCol="0">
              <a:spAutoFit/>
            </a:bodyPr>
            <a:lstStyle/>
            <a:p>
              <a:r>
                <a:rPr lang="en-US" sz="1100" b="1" dirty="0" smtClean="0">
                  <a:solidFill>
                    <a:srgbClr val="0555D5"/>
                  </a:solidFill>
                  <a:latin typeface="Times" charset="0"/>
                  <a:ea typeface="Times" charset="0"/>
                  <a:cs typeface="Times" charset="0"/>
                </a:rPr>
                <a:t>-2</a:t>
              </a:r>
              <a:endParaRPr lang="en-US" sz="1100" b="1" dirty="0">
                <a:solidFill>
                  <a:srgbClr val="0555D5"/>
                </a:solidFill>
                <a:latin typeface="Times" charset="0"/>
                <a:ea typeface="Times" charset="0"/>
                <a:cs typeface="Times" charset="0"/>
              </a:endParaRPr>
            </a:p>
          </p:txBody>
        </p:sp>
        <p:sp>
          <p:nvSpPr>
            <p:cNvPr id="42" name="TextBox 41"/>
            <p:cNvSpPr txBox="1"/>
            <p:nvPr/>
          </p:nvSpPr>
          <p:spPr>
            <a:xfrm>
              <a:off x="2908705" y="291851"/>
              <a:ext cx="255198" cy="261610"/>
            </a:xfrm>
            <a:prstGeom prst="rect">
              <a:avLst/>
            </a:prstGeom>
            <a:noFill/>
          </p:spPr>
          <p:txBody>
            <a:bodyPr wrap="none" rtlCol="0">
              <a:spAutoFit/>
            </a:bodyPr>
            <a:lstStyle/>
            <a:p>
              <a:r>
                <a:rPr lang="en-US" sz="1100" b="1">
                  <a:solidFill>
                    <a:srgbClr val="0555D5"/>
                  </a:solidFill>
                  <a:latin typeface="Times" charset="0"/>
                  <a:ea typeface="Times" charset="0"/>
                  <a:cs typeface="Times" charset="0"/>
                </a:rPr>
                <a:t>0</a:t>
              </a:r>
            </a:p>
          </p:txBody>
        </p:sp>
        <p:sp>
          <p:nvSpPr>
            <p:cNvPr id="43" name="TextBox 42"/>
            <p:cNvSpPr txBox="1"/>
            <p:nvPr/>
          </p:nvSpPr>
          <p:spPr>
            <a:xfrm>
              <a:off x="3335803" y="291851"/>
              <a:ext cx="255198" cy="261610"/>
            </a:xfrm>
            <a:prstGeom prst="rect">
              <a:avLst/>
            </a:prstGeom>
            <a:noFill/>
          </p:spPr>
          <p:txBody>
            <a:bodyPr wrap="none" rtlCol="0">
              <a:spAutoFit/>
            </a:bodyPr>
            <a:lstStyle/>
            <a:p>
              <a:r>
                <a:rPr lang="en-US" sz="1100" b="1" smtClean="0">
                  <a:solidFill>
                    <a:srgbClr val="0555D5"/>
                  </a:solidFill>
                  <a:latin typeface="Times" charset="0"/>
                  <a:ea typeface="Times" charset="0"/>
                  <a:cs typeface="Times" charset="0"/>
                </a:rPr>
                <a:t>2</a:t>
              </a:r>
              <a:endParaRPr lang="en-US" sz="1100" b="1">
                <a:solidFill>
                  <a:srgbClr val="0555D5"/>
                </a:solidFill>
                <a:latin typeface="Times" charset="0"/>
                <a:ea typeface="Times" charset="0"/>
                <a:cs typeface="Times" charset="0"/>
              </a:endParaRPr>
            </a:p>
          </p:txBody>
        </p:sp>
        <p:sp>
          <p:nvSpPr>
            <p:cNvPr id="44" name="TextBox 43"/>
            <p:cNvSpPr txBox="1"/>
            <p:nvPr/>
          </p:nvSpPr>
          <p:spPr>
            <a:xfrm>
              <a:off x="3748252" y="287031"/>
              <a:ext cx="255198" cy="261610"/>
            </a:xfrm>
            <a:prstGeom prst="rect">
              <a:avLst/>
            </a:prstGeom>
            <a:noFill/>
          </p:spPr>
          <p:txBody>
            <a:bodyPr wrap="none" rtlCol="0">
              <a:spAutoFit/>
            </a:bodyPr>
            <a:lstStyle/>
            <a:p>
              <a:r>
                <a:rPr lang="en-US" sz="1100" b="1" dirty="0" smtClean="0">
                  <a:solidFill>
                    <a:srgbClr val="0555D5"/>
                  </a:solidFill>
                  <a:latin typeface="Times" charset="0"/>
                  <a:ea typeface="Times" charset="0"/>
                  <a:cs typeface="Times" charset="0"/>
                </a:rPr>
                <a:t>4</a:t>
              </a:r>
              <a:endParaRPr lang="en-US" sz="1100" b="1" dirty="0">
                <a:solidFill>
                  <a:srgbClr val="0555D5"/>
                </a:solidFill>
                <a:latin typeface="Times" charset="0"/>
                <a:ea typeface="Times" charset="0"/>
                <a:cs typeface="Times" charset="0"/>
              </a:endParaRPr>
            </a:p>
          </p:txBody>
        </p:sp>
        <p:sp>
          <p:nvSpPr>
            <p:cNvPr id="45" name="TextBox 44"/>
            <p:cNvSpPr txBox="1"/>
            <p:nvPr/>
          </p:nvSpPr>
          <p:spPr>
            <a:xfrm>
              <a:off x="4157182" y="287031"/>
              <a:ext cx="255198" cy="261610"/>
            </a:xfrm>
            <a:prstGeom prst="rect">
              <a:avLst/>
            </a:prstGeom>
            <a:noFill/>
          </p:spPr>
          <p:txBody>
            <a:bodyPr wrap="none" rtlCol="0">
              <a:spAutoFit/>
            </a:bodyPr>
            <a:lstStyle/>
            <a:p>
              <a:r>
                <a:rPr lang="en-US" sz="1100" b="1" dirty="0">
                  <a:solidFill>
                    <a:srgbClr val="0555D5"/>
                  </a:solidFill>
                  <a:latin typeface="Times" charset="0"/>
                  <a:ea typeface="Times" charset="0"/>
                  <a:cs typeface="Times" charset="0"/>
                </a:rPr>
                <a:t>6</a:t>
              </a:r>
            </a:p>
          </p:txBody>
        </p:sp>
        <p:sp>
          <p:nvSpPr>
            <p:cNvPr id="46" name="TextBox 45"/>
            <p:cNvSpPr txBox="1"/>
            <p:nvPr/>
          </p:nvSpPr>
          <p:spPr>
            <a:xfrm>
              <a:off x="4556095" y="287031"/>
              <a:ext cx="255198" cy="261610"/>
            </a:xfrm>
            <a:prstGeom prst="rect">
              <a:avLst/>
            </a:prstGeom>
            <a:noFill/>
          </p:spPr>
          <p:txBody>
            <a:bodyPr wrap="none" rtlCol="0">
              <a:spAutoFit/>
            </a:bodyPr>
            <a:lstStyle/>
            <a:p>
              <a:r>
                <a:rPr lang="en-US" sz="1100" b="1" dirty="0" smtClean="0">
                  <a:solidFill>
                    <a:srgbClr val="0555D5"/>
                  </a:solidFill>
                  <a:latin typeface="Times" charset="0"/>
                  <a:ea typeface="Times" charset="0"/>
                  <a:cs typeface="Times" charset="0"/>
                </a:rPr>
                <a:t>8</a:t>
              </a:r>
              <a:endParaRPr lang="en-US" sz="1100" b="1" dirty="0">
                <a:solidFill>
                  <a:srgbClr val="0555D5"/>
                </a:solidFill>
                <a:latin typeface="Times" charset="0"/>
                <a:ea typeface="Times" charset="0"/>
                <a:cs typeface="Times" charset="0"/>
              </a:endParaRPr>
            </a:p>
          </p:txBody>
        </p:sp>
      </p:grpSp>
    </p:spTree>
    <p:extLst>
      <p:ext uri="{BB962C8B-B14F-4D97-AF65-F5344CB8AC3E}">
        <p14:creationId xmlns:p14="http://schemas.microsoft.com/office/powerpoint/2010/main" val="933596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715" t="15680" r="11666" b="16983"/>
          <a:stretch/>
        </p:blipFill>
        <p:spPr>
          <a:xfrm>
            <a:off x="734786" y="1518557"/>
            <a:ext cx="5323114" cy="5976257"/>
          </a:xfrm>
          <a:prstGeom prst="rect">
            <a:avLst/>
          </a:prstGeom>
        </p:spPr>
      </p:pic>
      <p:sp>
        <p:nvSpPr>
          <p:cNvPr id="6" name="Rectangle 5"/>
          <p:cNvSpPr/>
          <p:nvPr/>
        </p:nvSpPr>
        <p:spPr>
          <a:xfrm>
            <a:off x="295412" y="8001606"/>
            <a:ext cx="6427121" cy="646331"/>
          </a:xfrm>
          <a:prstGeom prst="rect">
            <a:avLst/>
          </a:prstGeom>
        </p:spPr>
        <p:txBody>
          <a:bodyPr wrap="square">
            <a:spAutoFit/>
          </a:bodyPr>
          <a:lstStyle/>
          <a:p>
            <a:r>
              <a:rPr lang="en-US" sz="1200" dirty="0">
                <a:latin typeface="Cambria"/>
                <a:cs typeface="Cambria"/>
              </a:rPr>
              <a:t>Figure 8: Future changes (2081-2100 vs. 1981-2000) in </a:t>
            </a:r>
            <a:r>
              <a:rPr lang="en-US" sz="1200" dirty="0" smtClean="0">
                <a:latin typeface="Cambria"/>
                <a:cs typeface="Cambria"/>
              </a:rPr>
              <a:t>August precipitation expressed as (top)  absolute difference (mm day</a:t>
            </a:r>
            <a:r>
              <a:rPr lang="en-US" sz="1200" baseline="30000" dirty="0" smtClean="0">
                <a:latin typeface="Cambria"/>
                <a:cs typeface="Cambria"/>
              </a:rPr>
              <a:t>-1</a:t>
            </a:r>
            <a:r>
              <a:rPr lang="en-US" sz="1200" dirty="0" smtClean="0">
                <a:latin typeface="Cambria"/>
                <a:cs typeface="Cambria"/>
              </a:rPr>
              <a:t>) and (bottom) </a:t>
            </a:r>
            <a:r>
              <a:rPr lang="en-US" sz="1200" dirty="0" smtClean="0">
                <a:solidFill>
                  <a:srgbClr val="000000"/>
                </a:solidFill>
                <a:latin typeface="Cambria"/>
                <a:cs typeface="Cambria"/>
              </a:rPr>
              <a:t>fractional difference.  The box over the Plains denotes the reference region of especially pronounced drying and heating.</a:t>
            </a:r>
            <a:endParaRPr lang="en-US" sz="1200" dirty="0">
              <a:solidFill>
                <a:srgbClr val="000000"/>
              </a:solidFill>
              <a:latin typeface="Cambria"/>
              <a:cs typeface="Cambria"/>
            </a:endParaRPr>
          </a:p>
        </p:txBody>
      </p:sp>
      <p:sp>
        <p:nvSpPr>
          <p:cNvPr id="7" name="Rectangle 6"/>
          <p:cNvSpPr/>
          <p:nvPr/>
        </p:nvSpPr>
        <p:spPr>
          <a:xfrm>
            <a:off x="3547533" y="2921000"/>
            <a:ext cx="262467" cy="406400"/>
          </a:xfrm>
          <a:prstGeom prst="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3564466" y="5655733"/>
            <a:ext cx="262467" cy="406400"/>
          </a:xfrm>
          <a:prstGeom prst="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52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4622" y="1295400"/>
            <a:ext cx="1438727" cy="307777"/>
          </a:xfrm>
          <a:prstGeom prst="rect">
            <a:avLst/>
          </a:prstGeom>
          <a:noFill/>
        </p:spPr>
        <p:txBody>
          <a:bodyPr wrap="none" rtlCol="0">
            <a:spAutoFit/>
          </a:bodyPr>
          <a:lstStyle/>
          <a:p>
            <a:r>
              <a:rPr lang="en-US" sz="1400" dirty="0" smtClean="0"/>
              <a:t>Late 20</a:t>
            </a:r>
            <a:r>
              <a:rPr lang="en-US" sz="1400" baseline="30000" dirty="0" smtClean="0"/>
              <a:t>th</a:t>
            </a:r>
            <a:r>
              <a:rPr lang="en-US" sz="1400" dirty="0" smtClean="0"/>
              <a:t> Century</a:t>
            </a:r>
            <a:endParaRPr lang="en-US" sz="1400" dirty="0"/>
          </a:p>
        </p:txBody>
      </p:sp>
      <p:sp>
        <p:nvSpPr>
          <p:cNvPr id="7" name="TextBox 6"/>
          <p:cNvSpPr txBox="1"/>
          <p:nvPr/>
        </p:nvSpPr>
        <p:spPr>
          <a:xfrm rot="16200000">
            <a:off x="41477" y="2144355"/>
            <a:ext cx="1214620" cy="276999"/>
          </a:xfrm>
          <a:prstGeom prst="rect">
            <a:avLst/>
          </a:prstGeom>
          <a:noFill/>
        </p:spPr>
        <p:txBody>
          <a:bodyPr wrap="none" rtlCol="0">
            <a:spAutoFit/>
          </a:bodyPr>
          <a:lstStyle/>
          <a:p>
            <a:pPr algn="ctr"/>
            <a:r>
              <a:rPr lang="en-US" sz="1200" dirty="0" smtClean="0"/>
              <a:t>Temperature (K)</a:t>
            </a:r>
          </a:p>
        </p:txBody>
      </p:sp>
      <p:sp>
        <p:nvSpPr>
          <p:cNvPr id="8" name="TextBox 7"/>
          <p:cNvSpPr txBox="1"/>
          <p:nvPr/>
        </p:nvSpPr>
        <p:spPr>
          <a:xfrm rot="16200000">
            <a:off x="-97570" y="4124412"/>
            <a:ext cx="1492716" cy="276999"/>
          </a:xfrm>
          <a:prstGeom prst="rect">
            <a:avLst/>
          </a:prstGeom>
          <a:noFill/>
        </p:spPr>
        <p:txBody>
          <a:bodyPr wrap="none" rtlCol="0">
            <a:spAutoFit/>
          </a:bodyPr>
          <a:lstStyle/>
          <a:p>
            <a:pPr algn="ctr"/>
            <a:r>
              <a:rPr lang="en-US" sz="1200" dirty="0" smtClean="0"/>
              <a:t>Rainfall (mm day</a:t>
            </a:r>
            <a:r>
              <a:rPr lang="en-US" sz="1200" baseline="30000" dirty="0" smtClean="0"/>
              <a:t>-1</a:t>
            </a:r>
            <a:r>
              <a:rPr lang="en-US" sz="1200" dirty="0" smtClean="0"/>
              <a:t>)</a:t>
            </a:r>
          </a:p>
        </p:txBody>
      </p:sp>
      <p:sp>
        <p:nvSpPr>
          <p:cNvPr id="9" name="TextBox 8"/>
          <p:cNvSpPr txBox="1"/>
          <p:nvPr/>
        </p:nvSpPr>
        <p:spPr>
          <a:xfrm>
            <a:off x="1663256" y="5148590"/>
            <a:ext cx="1249060" cy="261610"/>
          </a:xfrm>
          <a:prstGeom prst="rect">
            <a:avLst/>
          </a:prstGeom>
          <a:noFill/>
        </p:spPr>
        <p:txBody>
          <a:bodyPr wrap="none" rtlCol="0">
            <a:spAutoFit/>
          </a:bodyPr>
          <a:lstStyle/>
          <a:p>
            <a:r>
              <a:rPr lang="en-US" sz="1100" dirty="0" smtClean="0"/>
              <a:t>Percentile of U500</a:t>
            </a:r>
            <a:endParaRPr lang="en-US" sz="1100" dirty="0"/>
          </a:p>
        </p:txBody>
      </p:sp>
      <p:sp>
        <p:nvSpPr>
          <p:cNvPr id="10" name="TextBox 9"/>
          <p:cNvSpPr txBox="1"/>
          <p:nvPr/>
        </p:nvSpPr>
        <p:spPr>
          <a:xfrm>
            <a:off x="4419600" y="5148590"/>
            <a:ext cx="1249060" cy="261610"/>
          </a:xfrm>
          <a:prstGeom prst="rect">
            <a:avLst/>
          </a:prstGeom>
          <a:noFill/>
        </p:spPr>
        <p:txBody>
          <a:bodyPr wrap="none" rtlCol="0">
            <a:spAutoFit/>
          </a:bodyPr>
          <a:lstStyle/>
          <a:p>
            <a:r>
              <a:rPr lang="en-US" sz="1100" dirty="0" smtClean="0"/>
              <a:t>Percentile of U500</a:t>
            </a:r>
            <a:endParaRPr lang="en-US" sz="1100" dirty="0"/>
          </a:p>
        </p:txBody>
      </p:sp>
      <p:sp>
        <p:nvSpPr>
          <p:cNvPr id="11" name="Rectangle 10"/>
          <p:cNvSpPr/>
          <p:nvPr/>
        </p:nvSpPr>
        <p:spPr>
          <a:xfrm>
            <a:off x="291639" y="7758546"/>
            <a:ext cx="6427121" cy="1384995"/>
          </a:xfrm>
          <a:prstGeom prst="rect">
            <a:avLst/>
          </a:prstGeom>
        </p:spPr>
        <p:txBody>
          <a:bodyPr wrap="square">
            <a:spAutoFit/>
          </a:bodyPr>
          <a:lstStyle/>
          <a:p>
            <a:r>
              <a:rPr lang="en-US" sz="1200" dirty="0">
                <a:latin typeface="Cambria"/>
                <a:cs typeface="Cambria"/>
              </a:rPr>
              <a:t>Figure 9</a:t>
            </a:r>
            <a:r>
              <a:rPr lang="en-US" sz="1200" dirty="0" smtClean="0">
                <a:latin typeface="Cambria"/>
                <a:cs typeface="Cambria"/>
              </a:rPr>
              <a:t>: Daily mean surface temperatures and rainfall over the mid-continental box </a:t>
            </a:r>
            <a:r>
              <a:rPr lang="en-US" sz="1200" dirty="0" smtClean="0">
                <a:solidFill>
                  <a:srgbClr val="000000"/>
                </a:solidFill>
                <a:latin typeface="Cambria"/>
                <a:cs typeface="Cambria"/>
              </a:rPr>
              <a:t>(see Fig. 8) </a:t>
            </a:r>
            <a:r>
              <a:rPr lang="en-US" sz="1200" dirty="0" smtClean="0">
                <a:latin typeface="Cambria"/>
                <a:cs typeface="Cambria"/>
              </a:rPr>
              <a:t>for all August days as a function of the 500 </a:t>
            </a:r>
            <a:r>
              <a:rPr lang="en-US" sz="1200" dirty="0" err="1" smtClean="0">
                <a:latin typeface="Cambria"/>
                <a:cs typeface="Cambria"/>
              </a:rPr>
              <a:t>hPa</a:t>
            </a:r>
            <a:r>
              <a:rPr lang="en-US" sz="1200" dirty="0" smtClean="0">
                <a:latin typeface="Cambria"/>
                <a:cs typeface="Cambria"/>
              </a:rPr>
              <a:t> zonal wind speed (percentile) during the (a, c) late 20th century and (b, d) late 21st century.  High percentiles indicate a strong westerly wind aloft, and low percentiles represent either a weak westerly wind or an easterly wind. (e) Histogram of daily August wind speeds (m s</a:t>
            </a:r>
            <a:r>
              <a:rPr lang="en-US" sz="1200" baseline="30000" dirty="0" smtClean="0">
                <a:latin typeface="Cambria"/>
                <a:cs typeface="Cambria"/>
              </a:rPr>
              <a:t>-1</a:t>
            </a:r>
            <a:r>
              <a:rPr lang="en-US" sz="1200" dirty="0" smtClean="0">
                <a:latin typeface="Cambria"/>
                <a:cs typeface="Cambria"/>
              </a:rPr>
              <a:t>) in the late 20</a:t>
            </a:r>
            <a:r>
              <a:rPr lang="en-US" sz="1200" baseline="30000" dirty="0" smtClean="0">
                <a:latin typeface="Cambria"/>
                <a:cs typeface="Cambria"/>
              </a:rPr>
              <a:t>th</a:t>
            </a:r>
            <a:r>
              <a:rPr lang="en-US" sz="1200" dirty="0" smtClean="0">
                <a:latin typeface="Cambria"/>
                <a:cs typeface="Cambria"/>
              </a:rPr>
              <a:t> and late 21</a:t>
            </a:r>
            <a:r>
              <a:rPr lang="en-US" sz="1200" baseline="30000" dirty="0" smtClean="0">
                <a:latin typeface="Cambria"/>
                <a:cs typeface="Cambria"/>
              </a:rPr>
              <a:t>st</a:t>
            </a:r>
            <a:r>
              <a:rPr lang="en-US" sz="1200" dirty="0" smtClean="0">
                <a:latin typeface="Cambria"/>
                <a:cs typeface="Cambria"/>
              </a:rPr>
              <a:t> century. (f) Percentage change in August wind speed frequency during the late 21</a:t>
            </a:r>
            <a:r>
              <a:rPr lang="en-US" sz="1200" baseline="30000" dirty="0" smtClean="0">
                <a:latin typeface="Cambria"/>
                <a:cs typeface="Cambria"/>
              </a:rPr>
              <a:t>st</a:t>
            </a:r>
            <a:r>
              <a:rPr lang="en-US" sz="1200" dirty="0" smtClean="0">
                <a:latin typeface="Cambria"/>
                <a:cs typeface="Cambria"/>
              </a:rPr>
              <a:t> century relative to the late 20</a:t>
            </a:r>
            <a:r>
              <a:rPr lang="en-US" sz="1200" baseline="30000" dirty="0" smtClean="0">
                <a:latin typeface="Cambria"/>
                <a:cs typeface="Cambria"/>
              </a:rPr>
              <a:t>th</a:t>
            </a:r>
            <a:r>
              <a:rPr lang="en-US" sz="1200" dirty="0" smtClean="0">
                <a:latin typeface="Cambria"/>
                <a:cs typeface="Cambria"/>
              </a:rPr>
              <a:t> century.</a:t>
            </a:r>
            <a:endParaRPr lang="en-US" sz="1200" dirty="0">
              <a:solidFill>
                <a:srgbClr val="000000"/>
              </a:solidFill>
              <a:latin typeface="Cambria"/>
              <a:cs typeface="Cambria"/>
            </a:endParaRPr>
          </a:p>
        </p:txBody>
      </p:sp>
      <p:sp>
        <p:nvSpPr>
          <p:cNvPr id="12" name="TextBox 11"/>
          <p:cNvSpPr txBox="1"/>
          <p:nvPr/>
        </p:nvSpPr>
        <p:spPr>
          <a:xfrm>
            <a:off x="4224743" y="1278751"/>
            <a:ext cx="1520117" cy="307777"/>
          </a:xfrm>
          <a:prstGeom prst="rect">
            <a:avLst/>
          </a:prstGeom>
          <a:noFill/>
        </p:spPr>
        <p:txBody>
          <a:bodyPr wrap="square" rtlCol="0">
            <a:spAutoFit/>
          </a:bodyPr>
          <a:lstStyle/>
          <a:p>
            <a:r>
              <a:rPr lang="en-US" sz="1400" dirty="0" smtClean="0"/>
              <a:t>Late 21</a:t>
            </a:r>
            <a:r>
              <a:rPr lang="en-US" sz="1400" baseline="30000" dirty="0" smtClean="0"/>
              <a:t>st</a:t>
            </a:r>
            <a:r>
              <a:rPr lang="en-US" sz="1400" dirty="0"/>
              <a:t> </a:t>
            </a:r>
            <a:r>
              <a:rPr lang="en-US" sz="1400" dirty="0" smtClean="0"/>
              <a:t>Century</a:t>
            </a:r>
            <a:endParaRPr lang="en-US" sz="14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5556" t="48654" r="5556" b="29936"/>
          <a:stretch/>
        </p:blipFill>
        <p:spPr>
          <a:xfrm>
            <a:off x="762000" y="3505200"/>
            <a:ext cx="5486400" cy="1710144"/>
          </a:xfrm>
          <a:prstGeom prst="rect">
            <a:avLst/>
          </a:prstGeom>
        </p:spPr>
      </p:pic>
      <p:grpSp>
        <p:nvGrpSpPr>
          <p:cNvPr id="14" name="Group 13"/>
          <p:cNvGrpSpPr>
            <a:grpSpLocks noChangeAspect="1"/>
          </p:cNvGrpSpPr>
          <p:nvPr/>
        </p:nvGrpSpPr>
        <p:grpSpPr>
          <a:xfrm>
            <a:off x="875143" y="5476954"/>
            <a:ext cx="2415378" cy="2113455"/>
            <a:chOff x="1066800" y="1371600"/>
            <a:chExt cx="2743200" cy="240030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5556" t="28333" r="13333" b="23586"/>
            <a:stretch/>
          </p:blipFill>
          <p:spPr>
            <a:xfrm>
              <a:off x="1066800" y="1371600"/>
              <a:ext cx="2743200" cy="2400300"/>
            </a:xfrm>
            <a:prstGeom prst="rect">
              <a:avLst/>
            </a:prstGeom>
          </p:spPr>
        </p:pic>
        <p:grpSp>
          <p:nvGrpSpPr>
            <p:cNvPr id="16" name="Group 15"/>
            <p:cNvGrpSpPr/>
            <p:nvPr/>
          </p:nvGrpSpPr>
          <p:grpSpPr>
            <a:xfrm>
              <a:off x="2845685" y="1406348"/>
              <a:ext cx="843643" cy="215444"/>
              <a:chOff x="2909854" y="1406348"/>
              <a:chExt cx="843643" cy="215444"/>
            </a:xfrm>
          </p:grpSpPr>
          <p:sp>
            <p:nvSpPr>
              <p:cNvPr id="20" name="Rectangle 19"/>
              <p:cNvSpPr/>
              <p:nvPr/>
            </p:nvSpPr>
            <p:spPr>
              <a:xfrm>
                <a:off x="2909854" y="1482780"/>
                <a:ext cx="228599" cy="100584"/>
              </a:xfrm>
              <a:prstGeom prst="rect">
                <a:avLst/>
              </a:prstGeom>
              <a:solidFill>
                <a:srgbClr val="7C83EF"/>
              </a:solidFill>
              <a:ln>
                <a:solidFill>
                  <a:srgbClr val="8A8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charset="0"/>
                  <a:ea typeface="Times New Roman" charset="0"/>
                  <a:cs typeface="Times New Roman" charset="0"/>
                </a:endParaRPr>
              </a:p>
            </p:txBody>
          </p:sp>
          <p:sp>
            <p:nvSpPr>
              <p:cNvPr id="21" name="TextBox 20"/>
              <p:cNvSpPr txBox="1"/>
              <p:nvPr/>
            </p:nvSpPr>
            <p:spPr>
              <a:xfrm>
                <a:off x="3111975" y="1406348"/>
                <a:ext cx="641522" cy="215444"/>
              </a:xfrm>
              <a:prstGeom prst="rect">
                <a:avLst/>
              </a:prstGeom>
              <a:noFill/>
            </p:spPr>
            <p:txBody>
              <a:bodyPr wrap="none" rtlCol="0">
                <a:spAutoFit/>
              </a:bodyPr>
              <a:lstStyle/>
              <a:p>
                <a:r>
                  <a:rPr lang="en-US" sz="800" dirty="0" smtClean="0">
                    <a:latin typeface="Times New Roman" charset="0"/>
                    <a:ea typeface="Times New Roman" charset="0"/>
                    <a:cs typeface="Times New Roman" charset="0"/>
                  </a:rPr>
                  <a:t>Late 20</a:t>
                </a:r>
                <a:r>
                  <a:rPr lang="en-US" sz="800" baseline="30000" dirty="0" smtClean="0">
                    <a:latin typeface="Times New Roman" charset="0"/>
                    <a:ea typeface="Times New Roman" charset="0"/>
                    <a:cs typeface="Times New Roman" charset="0"/>
                  </a:rPr>
                  <a:t>th</a:t>
                </a:r>
                <a:r>
                  <a:rPr lang="en-US" sz="800" dirty="0" smtClean="0">
                    <a:latin typeface="Times New Roman" charset="0"/>
                    <a:ea typeface="Times New Roman" charset="0"/>
                    <a:cs typeface="Times New Roman" charset="0"/>
                  </a:rPr>
                  <a:t> C</a:t>
                </a:r>
                <a:endParaRPr lang="en-US" sz="800" dirty="0">
                  <a:latin typeface="Times New Roman" charset="0"/>
                  <a:ea typeface="Times New Roman" charset="0"/>
                  <a:cs typeface="Times New Roman" charset="0"/>
                </a:endParaRPr>
              </a:p>
            </p:txBody>
          </p:sp>
        </p:grpSp>
        <p:grpSp>
          <p:nvGrpSpPr>
            <p:cNvPr id="17" name="Group 16"/>
            <p:cNvGrpSpPr/>
            <p:nvPr/>
          </p:nvGrpSpPr>
          <p:grpSpPr>
            <a:xfrm>
              <a:off x="2845685" y="1554737"/>
              <a:ext cx="923430" cy="244685"/>
              <a:chOff x="2909854" y="1398327"/>
              <a:chExt cx="923430" cy="244685"/>
            </a:xfrm>
          </p:grpSpPr>
          <p:sp>
            <p:nvSpPr>
              <p:cNvPr id="18" name="Rectangle 17"/>
              <p:cNvSpPr/>
              <p:nvPr/>
            </p:nvSpPr>
            <p:spPr>
              <a:xfrm>
                <a:off x="2909854" y="1482780"/>
                <a:ext cx="228599" cy="100584"/>
              </a:xfrm>
              <a:prstGeom prst="rect">
                <a:avLst/>
              </a:prstGeom>
              <a:solidFill>
                <a:srgbClr val="DF9091"/>
              </a:solidFill>
              <a:ln>
                <a:solidFill>
                  <a:srgbClr val="DF90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charset="0"/>
                  <a:ea typeface="Times New Roman" charset="0"/>
                  <a:cs typeface="Times New Roman" charset="0"/>
                </a:endParaRPr>
              </a:p>
            </p:txBody>
          </p:sp>
          <p:sp>
            <p:nvSpPr>
              <p:cNvPr id="19" name="TextBox 18"/>
              <p:cNvSpPr txBox="1"/>
              <p:nvPr/>
            </p:nvSpPr>
            <p:spPr>
              <a:xfrm>
                <a:off x="3111975" y="1398327"/>
                <a:ext cx="721309" cy="244685"/>
              </a:xfrm>
              <a:prstGeom prst="rect">
                <a:avLst/>
              </a:prstGeom>
              <a:noFill/>
            </p:spPr>
            <p:txBody>
              <a:bodyPr wrap="none" rtlCol="0">
                <a:spAutoFit/>
              </a:bodyPr>
              <a:lstStyle/>
              <a:p>
                <a:r>
                  <a:rPr lang="en-US" sz="800" dirty="0" smtClean="0">
                    <a:latin typeface="Times New Roman" charset="0"/>
                    <a:ea typeface="Times New Roman" charset="0"/>
                    <a:cs typeface="Times New Roman" charset="0"/>
                  </a:rPr>
                  <a:t>Late 21</a:t>
                </a:r>
                <a:r>
                  <a:rPr lang="en-US" sz="800" baseline="30000" dirty="0" smtClean="0">
                    <a:latin typeface="Times New Roman" charset="0"/>
                    <a:ea typeface="Times New Roman" charset="0"/>
                    <a:cs typeface="Times New Roman" charset="0"/>
                  </a:rPr>
                  <a:t>st</a:t>
                </a:r>
                <a:r>
                  <a:rPr lang="en-US" sz="800" dirty="0" smtClean="0">
                    <a:latin typeface="Times New Roman" charset="0"/>
                    <a:ea typeface="Times New Roman" charset="0"/>
                    <a:cs typeface="Times New Roman" charset="0"/>
                  </a:rPr>
                  <a:t> C</a:t>
                </a:r>
                <a:endParaRPr lang="en-US" sz="800" dirty="0">
                  <a:latin typeface="Times New Roman" charset="0"/>
                  <a:ea typeface="Times New Roman" charset="0"/>
                  <a:cs typeface="Times New Roman" charset="0"/>
                </a:endParaRPr>
              </a:p>
            </p:txBody>
          </p:sp>
        </p:grpSp>
      </p:grpSp>
      <p:sp>
        <p:nvSpPr>
          <p:cNvPr id="24" name="TextBox 23"/>
          <p:cNvSpPr txBox="1"/>
          <p:nvPr/>
        </p:nvSpPr>
        <p:spPr>
          <a:xfrm>
            <a:off x="1739456" y="3124200"/>
            <a:ext cx="1249060" cy="261610"/>
          </a:xfrm>
          <a:prstGeom prst="rect">
            <a:avLst/>
          </a:prstGeom>
          <a:noFill/>
        </p:spPr>
        <p:txBody>
          <a:bodyPr wrap="none" rtlCol="0">
            <a:spAutoFit/>
          </a:bodyPr>
          <a:lstStyle/>
          <a:p>
            <a:r>
              <a:rPr lang="en-US" sz="1100" dirty="0" smtClean="0"/>
              <a:t>Percentile of U500</a:t>
            </a:r>
            <a:endParaRPr lang="en-US" sz="1100" dirty="0"/>
          </a:p>
        </p:txBody>
      </p:sp>
      <p:sp>
        <p:nvSpPr>
          <p:cNvPr id="25" name="TextBox 24"/>
          <p:cNvSpPr txBox="1"/>
          <p:nvPr/>
        </p:nvSpPr>
        <p:spPr>
          <a:xfrm>
            <a:off x="4495800" y="3124200"/>
            <a:ext cx="1249060" cy="261610"/>
          </a:xfrm>
          <a:prstGeom prst="rect">
            <a:avLst/>
          </a:prstGeom>
          <a:noFill/>
        </p:spPr>
        <p:txBody>
          <a:bodyPr wrap="none" rtlCol="0">
            <a:spAutoFit/>
          </a:bodyPr>
          <a:lstStyle/>
          <a:p>
            <a:r>
              <a:rPr lang="en-US" sz="1100" dirty="0" smtClean="0"/>
              <a:t>Percentile of U500</a:t>
            </a:r>
            <a:endParaRPr lang="en-US" sz="1100" dirty="0"/>
          </a:p>
        </p:txBody>
      </p:sp>
      <p:sp>
        <p:nvSpPr>
          <p:cNvPr id="26" name="TextBox 25"/>
          <p:cNvSpPr txBox="1"/>
          <p:nvPr/>
        </p:nvSpPr>
        <p:spPr>
          <a:xfrm>
            <a:off x="4460004" y="7310956"/>
            <a:ext cx="1249060" cy="261610"/>
          </a:xfrm>
          <a:prstGeom prst="rect">
            <a:avLst/>
          </a:prstGeom>
          <a:noFill/>
        </p:spPr>
        <p:txBody>
          <a:bodyPr wrap="none" rtlCol="0">
            <a:spAutoFit/>
          </a:bodyPr>
          <a:lstStyle/>
          <a:p>
            <a:r>
              <a:rPr lang="en-US" sz="1100" dirty="0" smtClean="0"/>
              <a:t>Percentile of U500</a:t>
            </a:r>
            <a:endParaRPr lang="en-US" sz="1100" dirty="0"/>
          </a:p>
        </p:txBody>
      </p:sp>
      <p:sp>
        <p:nvSpPr>
          <p:cNvPr id="27" name="TextBox 26"/>
          <p:cNvSpPr txBox="1"/>
          <p:nvPr/>
        </p:nvSpPr>
        <p:spPr>
          <a:xfrm rot="16200000">
            <a:off x="109196" y="6324529"/>
            <a:ext cx="1073948" cy="276999"/>
          </a:xfrm>
          <a:prstGeom prst="rect">
            <a:avLst/>
          </a:prstGeom>
          <a:noFill/>
        </p:spPr>
        <p:txBody>
          <a:bodyPr wrap="none" rtlCol="0">
            <a:spAutoFit/>
          </a:bodyPr>
          <a:lstStyle/>
          <a:p>
            <a:pPr algn="ctr"/>
            <a:r>
              <a:rPr lang="en-US" sz="1200" smtClean="0"/>
              <a:t>Frequency (%)</a:t>
            </a:r>
            <a:endParaRPr lang="en-US" sz="1200" dirty="0" smtClean="0"/>
          </a:p>
        </p:txBody>
      </p:sp>
      <p:sp>
        <p:nvSpPr>
          <p:cNvPr id="28" name="TextBox 27"/>
          <p:cNvSpPr txBox="1"/>
          <p:nvPr/>
        </p:nvSpPr>
        <p:spPr>
          <a:xfrm rot="16200000">
            <a:off x="2730964" y="6268229"/>
            <a:ext cx="1380763" cy="276999"/>
          </a:xfrm>
          <a:prstGeom prst="rect">
            <a:avLst/>
          </a:prstGeom>
          <a:noFill/>
        </p:spPr>
        <p:txBody>
          <a:bodyPr wrap="none" rtlCol="0">
            <a:spAutoFit/>
          </a:bodyPr>
          <a:lstStyle/>
          <a:p>
            <a:pPr algn="ctr"/>
            <a:r>
              <a:rPr lang="en-US" sz="1200" smtClean="0"/>
              <a:t>Percentage Change</a:t>
            </a:r>
            <a:endParaRPr lang="en-US" sz="1200" dirty="0" smtClean="0"/>
          </a:p>
        </p:txBody>
      </p:sp>
      <p:sp>
        <p:nvSpPr>
          <p:cNvPr id="29" name="TextBox 28"/>
          <p:cNvSpPr txBox="1"/>
          <p:nvPr/>
        </p:nvSpPr>
        <p:spPr>
          <a:xfrm>
            <a:off x="1047429" y="1320691"/>
            <a:ext cx="377327" cy="276999"/>
          </a:xfrm>
          <a:prstGeom prst="rect">
            <a:avLst/>
          </a:prstGeom>
          <a:noFill/>
        </p:spPr>
        <p:txBody>
          <a:bodyPr wrap="none" rtlCol="0">
            <a:spAutoFit/>
          </a:bodyPr>
          <a:lstStyle/>
          <a:p>
            <a:r>
              <a:rPr lang="en-US" sz="1200" dirty="0" smtClean="0">
                <a:latin typeface="Cambria"/>
                <a:cs typeface="Cambria"/>
              </a:rPr>
              <a:t>(a)</a:t>
            </a:r>
            <a:endParaRPr lang="en-US" sz="1200" dirty="0">
              <a:latin typeface="Cambria"/>
              <a:cs typeface="Cambria"/>
            </a:endParaRPr>
          </a:p>
        </p:txBody>
      </p:sp>
      <p:sp>
        <p:nvSpPr>
          <p:cNvPr id="30" name="TextBox 29"/>
          <p:cNvSpPr txBox="1"/>
          <p:nvPr/>
        </p:nvSpPr>
        <p:spPr>
          <a:xfrm>
            <a:off x="3753230" y="1312649"/>
            <a:ext cx="386419" cy="276999"/>
          </a:xfrm>
          <a:prstGeom prst="rect">
            <a:avLst/>
          </a:prstGeom>
          <a:noFill/>
        </p:spPr>
        <p:txBody>
          <a:bodyPr wrap="none" rtlCol="0">
            <a:spAutoFit/>
          </a:bodyPr>
          <a:lstStyle/>
          <a:p>
            <a:r>
              <a:rPr lang="en-US" sz="1200" dirty="0" smtClean="0">
                <a:latin typeface="Cambria"/>
                <a:cs typeface="Cambria"/>
              </a:rPr>
              <a:t>(b)</a:t>
            </a:r>
            <a:endParaRPr lang="en-US" sz="1200" dirty="0">
              <a:latin typeface="Cambria"/>
              <a:cs typeface="Cambria"/>
            </a:endParaRPr>
          </a:p>
        </p:txBody>
      </p:sp>
      <p:sp>
        <p:nvSpPr>
          <p:cNvPr id="31" name="TextBox 30"/>
          <p:cNvSpPr txBox="1"/>
          <p:nvPr/>
        </p:nvSpPr>
        <p:spPr>
          <a:xfrm>
            <a:off x="1039000" y="3337063"/>
            <a:ext cx="381879" cy="276999"/>
          </a:xfrm>
          <a:prstGeom prst="rect">
            <a:avLst/>
          </a:prstGeom>
          <a:noFill/>
        </p:spPr>
        <p:txBody>
          <a:bodyPr wrap="square" rtlCol="0">
            <a:spAutoFit/>
          </a:bodyPr>
          <a:lstStyle/>
          <a:p>
            <a:r>
              <a:rPr lang="en-US" sz="1200" dirty="0" smtClean="0">
                <a:latin typeface="Cambria"/>
                <a:cs typeface="Cambria"/>
              </a:rPr>
              <a:t>(c)</a:t>
            </a:r>
            <a:endParaRPr lang="en-US" sz="1200" dirty="0">
              <a:latin typeface="Cambria"/>
              <a:cs typeface="Cambria"/>
            </a:endParaRPr>
          </a:p>
        </p:txBody>
      </p:sp>
      <p:sp>
        <p:nvSpPr>
          <p:cNvPr id="32" name="TextBox 31"/>
          <p:cNvSpPr txBox="1"/>
          <p:nvPr/>
        </p:nvSpPr>
        <p:spPr>
          <a:xfrm>
            <a:off x="3753230" y="3349671"/>
            <a:ext cx="387546" cy="276999"/>
          </a:xfrm>
          <a:prstGeom prst="rect">
            <a:avLst/>
          </a:prstGeom>
          <a:noFill/>
        </p:spPr>
        <p:txBody>
          <a:bodyPr wrap="none" rtlCol="0">
            <a:spAutoFit/>
          </a:bodyPr>
          <a:lstStyle/>
          <a:p>
            <a:r>
              <a:rPr lang="en-US" sz="1200" dirty="0" smtClean="0">
                <a:latin typeface="Cambria"/>
                <a:cs typeface="Cambria"/>
              </a:rPr>
              <a:t>(d)</a:t>
            </a:r>
            <a:endParaRPr lang="en-US" sz="1200" dirty="0">
              <a:latin typeface="Cambria"/>
              <a:cs typeface="Cambria"/>
            </a:endParaRPr>
          </a:p>
        </p:txBody>
      </p:sp>
      <p:sp>
        <p:nvSpPr>
          <p:cNvPr id="33" name="TextBox 32"/>
          <p:cNvSpPr txBox="1"/>
          <p:nvPr/>
        </p:nvSpPr>
        <p:spPr>
          <a:xfrm>
            <a:off x="1024057" y="5260419"/>
            <a:ext cx="377252" cy="276999"/>
          </a:xfrm>
          <a:prstGeom prst="rect">
            <a:avLst/>
          </a:prstGeom>
          <a:noFill/>
        </p:spPr>
        <p:txBody>
          <a:bodyPr wrap="none" rtlCol="0">
            <a:spAutoFit/>
          </a:bodyPr>
          <a:lstStyle/>
          <a:p>
            <a:r>
              <a:rPr lang="en-US" sz="1200" dirty="0" smtClean="0">
                <a:latin typeface="Cambria"/>
                <a:cs typeface="Cambria"/>
              </a:rPr>
              <a:t>(e)</a:t>
            </a:r>
            <a:endParaRPr lang="en-US" sz="1200" dirty="0">
              <a:latin typeface="Cambria"/>
              <a:cs typeface="Cambria"/>
            </a:endParaRPr>
          </a:p>
        </p:txBody>
      </p:sp>
      <p:sp>
        <p:nvSpPr>
          <p:cNvPr id="34" name="TextBox 33"/>
          <p:cNvSpPr txBox="1"/>
          <p:nvPr/>
        </p:nvSpPr>
        <p:spPr>
          <a:xfrm>
            <a:off x="3753230" y="5435567"/>
            <a:ext cx="348773" cy="276999"/>
          </a:xfrm>
          <a:prstGeom prst="rect">
            <a:avLst/>
          </a:prstGeom>
          <a:noFill/>
        </p:spPr>
        <p:txBody>
          <a:bodyPr wrap="none" rtlCol="0">
            <a:spAutoFit/>
          </a:bodyPr>
          <a:lstStyle/>
          <a:p>
            <a:r>
              <a:rPr lang="en-US" sz="1200" dirty="0" smtClean="0">
                <a:latin typeface="Cambria"/>
                <a:cs typeface="Cambria"/>
              </a:rPr>
              <a:t>(f)</a:t>
            </a:r>
            <a:endParaRPr lang="en-US" sz="1200" dirty="0">
              <a:latin typeface="Cambria"/>
              <a:cs typeface="Cambria"/>
            </a:endParaRPr>
          </a:p>
        </p:txBody>
      </p:sp>
      <p:sp>
        <p:nvSpPr>
          <p:cNvPr id="35" name="TextBox 34"/>
          <p:cNvSpPr txBox="1"/>
          <p:nvPr/>
        </p:nvSpPr>
        <p:spPr>
          <a:xfrm>
            <a:off x="1597993" y="3351526"/>
            <a:ext cx="1438727" cy="307777"/>
          </a:xfrm>
          <a:prstGeom prst="rect">
            <a:avLst/>
          </a:prstGeom>
          <a:noFill/>
        </p:spPr>
        <p:txBody>
          <a:bodyPr wrap="none" rtlCol="0">
            <a:spAutoFit/>
          </a:bodyPr>
          <a:lstStyle/>
          <a:p>
            <a:r>
              <a:rPr lang="en-US" sz="1400" dirty="0" smtClean="0"/>
              <a:t>Late 20</a:t>
            </a:r>
            <a:r>
              <a:rPr lang="en-US" sz="1400" baseline="30000" dirty="0" smtClean="0"/>
              <a:t>th</a:t>
            </a:r>
            <a:r>
              <a:rPr lang="en-US" sz="1400" dirty="0" smtClean="0"/>
              <a:t> Century</a:t>
            </a:r>
            <a:endParaRPr lang="en-US" sz="1400" dirty="0"/>
          </a:p>
        </p:txBody>
      </p:sp>
      <p:sp>
        <p:nvSpPr>
          <p:cNvPr id="36" name="TextBox 35"/>
          <p:cNvSpPr txBox="1"/>
          <p:nvPr/>
        </p:nvSpPr>
        <p:spPr>
          <a:xfrm>
            <a:off x="4324476" y="3349671"/>
            <a:ext cx="1520117" cy="307777"/>
          </a:xfrm>
          <a:prstGeom prst="rect">
            <a:avLst/>
          </a:prstGeom>
          <a:noFill/>
        </p:spPr>
        <p:txBody>
          <a:bodyPr wrap="square" rtlCol="0">
            <a:spAutoFit/>
          </a:bodyPr>
          <a:lstStyle/>
          <a:p>
            <a:r>
              <a:rPr lang="en-US" sz="1400" dirty="0" smtClean="0"/>
              <a:t>Late 21</a:t>
            </a:r>
            <a:r>
              <a:rPr lang="en-US" sz="1400" baseline="30000" dirty="0" smtClean="0"/>
              <a:t>st</a:t>
            </a:r>
            <a:r>
              <a:rPr lang="en-US" sz="1400" dirty="0"/>
              <a:t> </a:t>
            </a:r>
            <a:r>
              <a:rPr lang="en-US" sz="1400" dirty="0" smtClean="0"/>
              <a:t>Century</a:t>
            </a:r>
            <a:endParaRPr lang="en-US" sz="1400" dirty="0"/>
          </a:p>
        </p:txBody>
      </p:sp>
      <p:sp>
        <p:nvSpPr>
          <p:cNvPr id="37" name="TextBox 36"/>
          <p:cNvSpPr txBox="1"/>
          <p:nvPr/>
        </p:nvSpPr>
        <p:spPr>
          <a:xfrm>
            <a:off x="3988081" y="5425277"/>
            <a:ext cx="2285719" cy="307777"/>
          </a:xfrm>
          <a:prstGeom prst="rect">
            <a:avLst/>
          </a:prstGeom>
          <a:noFill/>
        </p:spPr>
        <p:txBody>
          <a:bodyPr wrap="square" rtlCol="0">
            <a:spAutoFit/>
          </a:bodyPr>
          <a:lstStyle/>
          <a:p>
            <a:r>
              <a:rPr lang="en-US" sz="1400" dirty="0" smtClean="0"/>
              <a:t>Late </a:t>
            </a:r>
            <a:r>
              <a:rPr lang="en-US" sz="1400" smtClean="0"/>
              <a:t>21</a:t>
            </a:r>
            <a:r>
              <a:rPr lang="en-US" sz="1400" baseline="30000" smtClean="0"/>
              <a:t>st</a:t>
            </a:r>
            <a:r>
              <a:rPr lang="en-US" sz="1400"/>
              <a:t> </a:t>
            </a:r>
            <a:r>
              <a:rPr lang="en-US" sz="1400" smtClean="0"/>
              <a:t> </a:t>
            </a:r>
            <a:r>
              <a:rPr lang="en-US" sz="1400" dirty="0" smtClean="0"/>
              <a:t>– Late </a:t>
            </a:r>
            <a:r>
              <a:rPr lang="en-US" sz="1400" smtClean="0"/>
              <a:t>20</a:t>
            </a:r>
            <a:r>
              <a:rPr lang="en-US" sz="1400" baseline="30000" smtClean="0"/>
              <a:t>th</a:t>
            </a:r>
            <a:r>
              <a:rPr lang="en-US" sz="1400" smtClean="0"/>
              <a:t> Century</a:t>
            </a:r>
            <a:endParaRPr lang="en-US" sz="14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5519" t="28619" r="12222" b="40021"/>
          <a:stretch/>
        </p:blipFill>
        <p:spPr>
          <a:xfrm>
            <a:off x="3561848" y="5743344"/>
            <a:ext cx="2708873" cy="1567612"/>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7100" t="28455" r="5747" b="50872"/>
          <a:stretch/>
        </p:blipFill>
        <p:spPr>
          <a:xfrm>
            <a:off x="855072" y="1539933"/>
            <a:ext cx="5376672" cy="1650530"/>
          </a:xfrm>
          <a:prstGeom prst="rect">
            <a:avLst/>
          </a:prstGeom>
        </p:spPr>
      </p:pic>
    </p:spTree>
    <p:extLst>
      <p:ext uri="{BB962C8B-B14F-4D97-AF65-F5344CB8AC3E}">
        <p14:creationId xmlns:p14="http://schemas.microsoft.com/office/powerpoint/2010/main" val="1731563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14841</TotalTime>
  <Words>1203</Words>
  <Application>Microsoft Macintosh PowerPoint</Application>
  <PresentationFormat>On-screen Show (4:3)</PresentationFormat>
  <Paragraphs>123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Cambria</vt:lpstr>
      <vt:lpstr>ＭＳ 明朝</vt:lpstr>
      <vt:lpstr>Times</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Vavrus</dc:creator>
  <cp:lastModifiedBy>Stephen Vavrus</cp:lastModifiedBy>
  <cp:revision>200</cp:revision>
  <cp:lastPrinted>2016-06-28T17:52:18Z</cp:lastPrinted>
  <dcterms:created xsi:type="dcterms:W3CDTF">2016-06-09T18:18:34Z</dcterms:created>
  <dcterms:modified xsi:type="dcterms:W3CDTF">2016-09-23T19:06:47Z</dcterms:modified>
</cp:coreProperties>
</file>