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1" r:id="rId2"/>
    <p:sldId id="274" r:id="rId3"/>
    <p:sldId id="279" r:id="rId4"/>
    <p:sldId id="280" r:id="rId5"/>
    <p:sldId id="300" r:id="rId6"/>
    <p:sldId id="303" r:id="rId7"/>
    <p:sldId id="296" r:id="rId8"/>
    <p:sldId id="293" r:id="rId9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736" userDrawn="1">
          <p15:clr>
            <a:srgbClr val="A4A3A4"/>
          </p15:clr>
        </p15:guide>
        <p15:guide id="2" pos="240" userDrawn="1">
          <p15:clr>
            <a:srgbClr val="A4A3A4"/>
          </p15:clr>
        </p15:guide>
        <p15:guide id="3" orient="horz" pos="1920" userDrawn="1">
          <p15:clr>
            <a:srgbClr val="A4A3A4"/>
          </p15:clr>
        </p15:guide>
        <p15:guide id="4" orient="horz" pos="1296" userDrawn="1">
          <p15:clr>
            <a:srgbClr val="A4A3A4"/>
          </p15:clr>
        </p15:guide>
        <p15:guide id="5" pos="40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uyao Wang" initials="FW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8548"/>
    <p:restoredTop sz="97722"/>
  </p:normalViewPr>
  <p:slideViewPr>
    <p:cSldViewPr snapToObjects="1">
      <p:cViewPr>
        <p:scale>
          <a:sx n="150" d="100"/>
          <a:sy n="150" d="100"/>
        </p:scale>
        <p:origin x="-392" y="-408"/>
      </p:cViewPr>
      <p:guideLst>
        <p:guide orient="horz" pos="2736"/>
        <p:guide orient="horz" pos="1920"/>
        <p:guide orient="horz" pos="1296"/>
        <p:guide pos="240"/>
        <p:guide pos="40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commentAuthors" Target="commentAuthors.xml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printerSettings" Target="printerSettings/printerSettings1.bin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3216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6694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780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22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826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7175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28900" y="2844800"/>
            <a:ext cx="2257425" cy="804545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093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581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810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549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127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7240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095A55-7244-1642-96BF-4F221F89CF97}" type="datetimeFigureOut">
              <a:rPr lang="en-US" smtClean="0"/>
              <a:t>8/29/16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3DEB4-D91A-5942-94CD-3D98C5509C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2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33600" y="1905000"/>
            <a:ext cx="2338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Supplementary Figures</a:t>
            </a:r>
          </a:p>
        </p:txBody>
      </p:sp>
    </p:spTree>
    <p:extLst>
      <p:ext uri="{BB962C8B-B14F-4D97-AF65-F5344CB8AC3E}">
        <p14:creationId xmlns:p14="http://schemas.microsoft.com/office/powerpoint/2010/main" val="21079689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1" b="22441"/>
          <a:stretch/>
        </p:blipFill>
        <p:spPr>
          <a:xfrm rot="16200000">
            <a:off x="0" y="1943100"/>
            <a:ext cx="6858000" cy="4953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5474" y="908785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924338" y="1078832"/>
            <a:ext cx="3761392" cy="5038781"/>
            <a:chOff x="924338" y="1078832"/>
            <a:chExt cx="3761392" cy="5038781"/>
          </a:xfrm>
        </p:grpSpPr>
        <p:sp>
          <p:nvSpPr>
            <p:cNvPr id="3" name="TextBox 2"/>
            <p:cNvSpPr txBox="1"/>
            <p:nvPr/>
          </p:nvSpPr>
          <p:spPr>
            <a:xfrm>
              <a:off x="924338" y="1078832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642067" y="107883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303894" y="1078832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4338" y="268220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642067" y="268220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303894" y="2682200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24338" y="4177066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2642067" y="417706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303894" y="417706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24338" y="5748281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642067" y="574828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303894" y="574828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52400" y="7772400"/>
            <a:ext cx="642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S1: </a:t>
            </a:r>
            <a:r>
              <a:rPr lang="en-US" sz="1200" dirty="0">
                <a:latin typeface="Cambria"/>
                <a:cs typeface="Cambria"/>
              </a:rPr>
              <a:t>Future changes (2081-2100 vs. 1981-2000) </a:t>
            </a:r>
            <a:r>
              <a:rPr lang="en-US" sz="1200" dirty="0" smtClean="0">
                <a:latin typeface="Cambria"/>
                <a:cs typeface="Cambria"/>
              </a:rPr>
              <a:t>in </a:t>
            </a:r>
            <a:r>
              <a:rPr lang="en-US" sz="1200" dirty="0">
                <a:latin typeface="Cambria"/>
                <a:cs typeface="Cambria"/>
              </a:rPr>
              <a:t>surface temperature (K</a:t>
            </a:r>
            <a:r>
              <a:rPr lang="en-US" sz="1200" dirty="0" smtClean="0">
                <a:latin typeface="Cambria"/>
                <a:cs typeface="Cambria"/>
              </a:rPr>
              <a:t>) in each month.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9228029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1" b="22441"/>
          <a:stretch/>
        </p:blipFill>
        <p:spPr>
          <a:xfrm rot="16200000">
            <a:off x="0" y="1955130"/>
            <a:ext cx="6858000" cy="4953000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924338" y="1078832"/>
            <a:ext cx="3761392" cy="5038781"/>
            <a:chOff x="924338" y="1078832"/>
            <a:chExt cx="3761392" cy="5038781"/>
          </a:xfrm>
        </p:grpSpPr>
        <p:sp>
          <p:nvSpPr>
            <p:cNvPr id="19" name="TextBox 18"/>
            <p:cNvSpPr txBox="1"/>
            <p:nvPr/>
          </p:nvSpPr>
          <p:spPr>
            <a:xfrm>
              <a:off x="924338" y="1078832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642067" y="107883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303894" y="1078832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924338" y="268220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642067" y="268220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303894" y="2682200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924338" y="4177066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642067" y="417706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4303894" y="417706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4338" y="5748281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642067" y="574828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4303894" y="574828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2400" y="7772400"/>
            <a:ext cx="642712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S2: </a:t>
            </a:r>
            <a:r>
              <a:rPr lang="en-US" sz="1200" dirty="0">
                <a:latin typeface="Cambria"/>
                <a:cs typeface="Cambria"/>
              </a:rPr>
              <a:t>Future changes (2081-2100 vs. 1981-2000) </a:t>
            </a:r>
            <a:r>
              <a:rPr lang="en-US" sz="1200" dirty="0" smtClean="0">
                <a:latin typeface="Cambria"/>
                <a:cs typeface="Cambria"/>
              </a:rPr>
              <a:t>in </a:t>
            </a:r>
            <a:r>
              <a:rPr lang="en-US" sz="1200" dirty="0" err="1" smtClean="0">
                <a:latin typeface="Cambria"/>
                <a:cs typeface="Cambria"/>
              </a:rPr>
              <a:t>geopotential</a:t>
            </a:r>
            <a:r>
              <a:rPr lang="en-US" sz="1200" dirty="0" smtClean="0">
                <a:latin typeface="Cambria"/>
                <a:cs typeface="Cambria"/>
              </a:rPr>
              <a:t> height (m) in each month.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9829087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51" b="22441"/>
          <a:stretch/>
        </p:blipFill>
        <p:spPr>
          <a:xfrm rot="16200000">
            <a:off x="0" y="1953128"/>
            <a:ext cx="6858000" cy="49530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924338" y="1078832"/>
            <a:ext cx="3761392" cy="5038781"/>
            <a:chOff x="924338" y="1078832"/>
            <a:chExt cx="3761392" cy="5038781"/>
          </a:xfrm>
        </p:grpSpPr>
        <p:sp>
          <p:nvSpPr>
            <p:cNvPr id="18" name="TextBox 17"/>
            <p:cNvSpPr txBox="1"/>
            <p:nvPr/>
          </p:nvSpPr>
          <p:spPr>
            <a:xfrm>
              <a:off x="924338" y="1078832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642067" y="1078832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F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303894" y="1078832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M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924338" y="2682200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642067" y="2682200"/>
              <a:ext cx="3818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303894" y="2682200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924338" y="4177066"/>
              <a:ext cx="25840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J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642067" y="4177066"/>
              <a:ext cx="317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303894" y="4177066"/>
              <a:ext cx="29046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924338" y="5748281"/>
              <a:ext cx="3369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O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2642067" y="5748281"/>
              <a:ext cx="3337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N</a:t>
              </a:r>
              <a:endParaRPr lang="en-US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4303894" y="5748281"/>
              <a:ext cx="3273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</a:t>
              </a: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52400" y="7772400"/>
            <a:ext cx="642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S3: </a:t>
            </a:r>
            <a:r>
              <a:rPr lang="en-US" sz="1200" dirty="0">
                <a:latin typeface="Cambria"/>
                <a:cs typeface="Cambria"/>
              </a:rPr>
              <a:t>Future changes (2081-2100 vs. 1981-2000) </a:t>
            </a:r>
            <a:r>
              <a:rPr lang="en-US" sz="1200" dirty="0" smtClean="0">
                <a:latin typeface="Cambria"/>
                <a:cs typeface="Cambria"/>
              </a:rPr>
              <a:t>in 500 </a:t>
            </a:r>
            <a:r>
              <a:rPr lang="en-US" sz="1200" dirty="0" err="1" smtClean="0">
                <a:latin typeface="Cambria"/>
                <a:cs typeface="Cambria"/>
              </a:rPr>
              <a:t>hPa</a:t>
            </a:r>
            <a:r>
              <a:rPr lang="en-US" sz="1200" dirty="0" smtClean="0">
                <a:latin typeface="Cambria"/>
                <a:cs typeface="Cambria"/>
              </a:rPr>
              <a:t> zonal wind (m s</a:t>
            </a:r>
            <a:r>
              <a:rPr lang="en-US" sz="1200" baseline="30000" dirty="0" smtClean="0">
                <a:latin typeface="Cambria"/>
                <a:cs typeface="Cambria"/>
              </a:rPr>
              <a:t>-1</a:t>
            </a:r>
            <a:r>
              <a:rPr lang="en-US" sz="1200" dirty="0" smtClean="0">
                <a:latin typeface="Cambria"/>
                <a:cs typeface="Cambria"/>
              </a:rPr>
              <a:t>) in each month.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3972084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772400"/>
            <a:ext cx="642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S4: </a:t>
            </a:r>
            <a:r>
              <a:rPr lang="en-US" sz="1200" dirty="0">
                <a:latin typeface="Cambria"/>
                <a:cs typeface="Cambria"/>
              </a:rPr>
              <a:t>Future changes (2081-2100 vs. 1981-2000) </a:t>
            </a:r>
            <a:r>
              <a:rPr lang="en-US" sz="1200" dirty="0" smtClean="0">
                <a:latin typeface="Cambria"/>
                <a:cs typeface="Cambria"/>
              </a:rPr>
              <a:t>in sinuosity in red and zonal wind speed (m s</a:t>
            </a:r>
            <a:r>
              <a:rPr lang="en-US" sz="1200" baseline="30000" dirty="0" smtClean="0">
                <a:latin typeface="Cambria"/>
                <a:cs typeface="Cambria"/>
              </a:rPr>
              <a:t>-1</a:t>
            </a:r>
            <a:r>
              <a:rPr lang="en-US" sz="1200" dirty="0" smtClean="0">
                <a:latin typeface="Cambria"/>
                <a:cs typeface="Cambria"/>
              </a:rPr>
              <a:t>) in blue in each month.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t="15741" r="17778" b="15572"/>
          <a:stretch/>
        </p:blipFill>
        <p:spPr>
          <a:xfrm>
            <a:off x="1219200" y="1143000"/>
            <a:ext cx="44196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886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t="27761" r="12222" b="32744"/>
          <a:stretch/>
        </p:blipFill>
        <p:spPr>
          <a:xfrm>
            <a:off x="914400" y="2438400"/>
            <a:ext cx="4876800" cy="3505201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1828800" y="2860133"/>
            <a:ext cx="274320" cy="0"/>
          </a:xfrm>
          <a:prstGeom prst="line">
            <a:avLst/>
          </a:prstGeom>
          <a:ln>
            <a:solidFill>
              <a:srgbClr val="7030A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57400" y="26670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7030A0"/>
                </a:solidFill>
              </a:rPr>
              <a:t>70N</a:t>
            </a:r>
            <a:endParaRPr lang="en-US" b="1" dirty="0">
              <a:solidFill>
                <a:srgbClr val="7030A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828800" y="3080266"/>
            <a:ext cx="274320" cy="0"/>
          </a:xfrm>
          <a:prstGeom prst="line">
            <a:avLst/>
          </a:prstGeom>
          <a:ln>
            <a:solidFill>
              <a:srgbClr val="0E5A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057400" y="28956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E5AFF"/>
                </a:solidFill>
              </a:rPr>
              <a:t>60N</a:t>
            </a:r>
            <a:endParaRPr lang="en-US" b="1" dirty="0">
              <a:solidFill>
                <a:srgbClr val="0E5AFF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1828800" y="3308866"/>
            <a:ext cx="274320" cy="0"/>
          </a:xfrm>
          <a:prstGeom prst="line">
            <a:avLst/>
          </a:prstGeom>
          <a:ln>
            <a:solidFill>
              <a:srgbClr val="00B05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057400" y="31242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50N</a:t>
            </a:r>
            <a:endParaRPr lang="en-US" b="1" dirty="0">
              <a:solidFill>
                <a:srgbClr val="00B050"/>
              </a:solidFill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828800" y="3542731"/>
            <a:ext cx="274320" cy="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057400" y="33528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6">
                    <a:lumMod val="75000"/>
                  </a:schemeClr>
                </a:solidFill>
              </a:rPr>
              <a:t>40N</a:t>
            </a:r>
            <a:endParaRPr 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830493" y="3766066"/>
            <a:ext cx="2743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2057400" y="3581400"/>
            <a:ext cx="570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30N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4800" y="7772400"/>
            <a:ext cx="6427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S5: Annual cycle of sinuosity by latitude in LENS during the late 20</a:t>
            </a:r>
            <a:r>
              <a:rPr lang="en-US" sz="1200" baseline="30000" dirty="0" smtClean="0">
                <a:latin typeface="Cambria"/>
                <a:cs typeface="Cambria"/>
              </a:rPr>
              <a:t>th</a:t>
            </a:r>
            <a:r>
              <a:rPr lang="en-US" sz="1200" dirty="0" smtClean="0">
                <a:latin typeface="Cambria"/>
                <a:cs typeface="Cambria"/>
              </a:rPr>
              <a:t> century (1948-2014).  Individual </a:t>
            </a:r>
            <a:r>
              <a:rPr lang="en-US" sz="1200" dirty="0">
                <a:latin typeface="Cambria"/>
                <a:cs typeface="Cambria"/>
              </a:rPr>
              <a:t>ensemble members are shown in light shading, and ensemble means are represented by bold lines. </a:t>
            </a:r>
          </a:p>
          <a:p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6637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S_NOSNOWEUR_JJA.png"/>
          <p:cNvPicPr preferRelativeResize="0"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6" r="49749"/>
          <a:stretch/>
        </p:blipFill>
        <p:spPr>
          <a:xfrm>
            <a:off x="533400" y="2218267"/>
            <a:ext cx="2856245" cy="1858477"/>
          </a:xfrm>
          <a:prstGeom prst="rect">
            <a:avLst/>
          </a:prstGeom>
        </p:spPr>
      </p:pic>
      <p:pic>
        <p:nvPicPr>
          <p:cNvPr id="3" name="Picture 2" descr="Z500_NOSNOWEUR_JJA.png"/>
          <p:cNvPicPr preferRelativeResize="0"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29" r="50239"/>
          <a:stretch/>
        </p:blipFill>
        <p:spPr>
          <a:xfrm>
            <a:off x="533400" y="4419600"/>
            <a:ext cx="2827068" cy="1866016"/>
          </a:xfrm>
          <a:prstGeom prst="rect">
            <a:avLst/>
          </a:prstGeom>
        </p:spPr>
      </p:pic>
      <p:pic>
        <p:nvPicPr>
          <p:cNvPr id="4" name="Picture 3" descr="TS_NOSNOWNAM_JJA.png"/>
          <p:cNvPicPr preferRelativeResize="0"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286" r="49714"/>
          <a:stretch/>
        </p:blipFill>
        <p:spPr>
          <a:xfrm>
            <a:off x="3505200" y="2218267"/>
            <a:ext cx="2858250" cy="1858477"/>
          </a:xfrm>
          <a:prstGeom prst="rect">
            <a:avLst/>
          </a:prstGeom>
        </p:spPr>
      </p:pic>
      <p:pic>
        <p:nvPicPr>
          <p:cNvPr id="5" name="Picture 4" descr="Z500_NOSNOWNAM_JJA.png"/>
          <p:cNvPicPr preferRelativeResize="0"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72" r="49821"/>
          <a:stretch/>
        </p:blipFill>
        <p:spPr>
          <a:xfrm>
            <a:off x="3502406" y="4419600"/>
            <a:ext cx="2850839" cy="186398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91639" y="7772400"/>
            <a:ext cx="642712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S6: As in Figure 12 but for supplemental simulations in which snow cover was suppressed only over (a, c) Eurasia and (b, d) North America.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3000" y="1974221"/>
            <a:ext cx="197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Temperature (K)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4188023"/>
            <a:ext cx="165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500 </a:t>
            </a:r>
            <a:r>
              <a:rPr lang="en-US" sz="1400" dirty="0" err="1" smtClean="0"/>
              <a:t>hPa</a:t>
            </a:r>
            <a:r>
              <a:rPr lang="en-US" sz="1400" dirty="0" smtClean="0"/>
              <a:t> Heights (m)</a:t>
            </a:r>
            <a:endParaRPr lang="en-US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3886200" y="1972732"/>
            <a:ext cx="19723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Surface Temperature (K)</a:t>
            </a:r>
            <a:endParaRPr lang="en-US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038600" y="4186534"/>
            <a:ext cx="16563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500 </a:t>
            </a:r>
            <a:r>
              <a:rPr lang="en-US" sz="1400" dirty="0" err="1" smtClean="0"/>
              <a:t>hPa</a:t>
            </a:r>
            <a:r>
              <a:rPr lang="en-US" sz="1400" dirty="0" smtClean="0"/>
              <a:t> Heights (m)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1977310"/>
            <a:ext cx="3773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(a)</a:t>
            </a:r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7200" y="4168001"/>
            <a:ext cx="3700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(c)</a:t>
            </a:r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9000" y="1981200"/>
            <a:ext cx="38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(b)</a:t>
            </a:r>
            <a:endParaRPr lang="en-US" sz="1200" dirty="0">
              <a:latin typeface="Cambria"/>
              <a:cs typeface="Cambri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429000" y="4194201"/>
            <a:ext cx="3864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Cambria"/>
                <a:cs typeface="Cambria"/>
              </a:rPr>
              <a:t>(d)</a:t>
            </a:r>
            <a:endParaRPr lang="en-US" sz="1200" dirty="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628824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2" t="7652" b="9542"/>
          <a:stretch/>
        </p:blipFill>
        <p:spPr>
          <a:xfrm>
            <a:off x="1514276" y="928036"/>
            <a:ext cx="3774981" cy="2621293"/>
          </a:xfrm>
          <a:prstGeom prst="rect">
            <a:avLst/>
          </a:prstGeom>
        </p:spPr>
      </p:pic>
      <p:pic>
        <p:nvPicPr>
          <p:cNvPr id="4" name="Picture 3" descr="cor_Aug_Indianprep_Z500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1" t="8442" b="9312"/>
          <a:stretch/>
        </p:blipFill>
        <p:spPr>
          <a:xfrm>
            <a:off x="1479200" y="4114800"/>
            <a:ext cx="3848253" cy="263757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33600" y="610614"/>
            <a:ext cx="268431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Late 20</a:t>
            </a:r>
            <a:r>
              <a:rPr lang="en-US" sz="1600" baseline="30000" dirty="0" smtClean="0"/>
              <a:t>th</a:t>
            </a:r>
            <a:r>
              <a:rPr lang="en-US" sz="1600" dirty="0" smtClean="0"/>
              <a:t> Century (1981-2000)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2171797" y="3776246"/>
            <a:ext cx="26659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Late 21</a:t>
            </a:r>
            <a:r>
              <a:rPr lang="en-US" sz="1600" baseline="30000" dirty="0" smtClean="0"/>
              <a:t>st</a:t>
            </a:r>
            <a:r>
              <a:rPr lang="en-US" sz="1600" dirty="0" smtClean="0"/>
              <a:t> Century (2081-2100)</a:t>
            </a:r>
            <a:endParaRPr lang="en-US" sz="1600" dirty="0"/>
          </a:p>
        </p:txBody>
      </p:sp>
      <p:sp>
        <p:nvSpPr>
          <p:cNvPr id="7" name="Rectangle 6"/>
          <p:cNvSpPr/>
          <p:nvPr/>
        </p:nvSpPr>
        <p:spPr>
          <a:xfrm>
            <a:off x="291639" y="7772400"/>
            <a:ext cx="642712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Cambria"/>
                <a:cs typeface="Cambria"/>
              </a:rPr>
              <a:t>Figure </a:t>
            </a:r>
            <a:r>
              <a:rPr lang="en-US" sz="1200" dirty="0" smtClean="0">
                <a:latin typeface="Cambria"/>
                <a:cs typeface="Cambria"/>
              </a:rPr>
              <a:t>S7: Correlation during August </a:t>
            </a:r>
            <a:r>
              <a:rPr lang="en-US" sz="1200" dirty="0">
                <a:latin typeface="Cambria"/>
                <a:cs typeface="Cambria"/>
              </a:rPr>
              <a:t>between 500 </a:t>
            </a:r>
            <a:r>
              <a:rPr lang="en-US" sz="1200" dirty="0" err="1">
                <a:latin typeface="Cambria"/>
                <a:cs typeface="Cambria"/>
              </a:rPr>
              <a:t>hPa</a:t>
            </a:r>
            <a:r>
              <a:rPr lang="en-US" sz="1200" dirty="0">
                <a:latin typeface="Cambria"/>
                <a:cs typeface="Cambria"/>
              </a:rPr>
              <a:t> geopotential heights </a:t>
            </a:r>
            <a:r>
              <a:rPr lang="en-US" sz="1200" dirty="0" smtClean="0">
                <a:latin typeface="Cambria"/>
                <a:cs typeface="Cambria"/>
              </a:rPr>
              <a:t>and rainfall over the Indian Ocean region experiencing the largest future rainfall increase (9</a:t>
            </a:r>
            <a:r>
              <a:rPr lang="en-US" sz="1200" baseline="30000" dirty="0" smtClean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N-11</a:t>
            </a:r>
            <a:r>
              <a:rPr lang="en-US" sz="1200" baseline="30000" dirty="0" smtClean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N, 61</a:t>
            </a:r>
            <a:r>
              <a:rPr lang="en-US" sz="1200" baseline="30000" dirty="0" smtClean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E-65</a:t>
            </a:r>
            <a:r>
              <a:rPr lang="en-US" sz="1200" baseline="30000" dirty="0" smtClean="0">
                <a:latin typeface="Cambria"/>
                <a:cs typeface="Cambria"/>
              </a:rPr>
              <a:t>o</a:t>
            </a:r>
            <a:r>
              <a:rPr lang="en-US" sz="1200" dirty="0" smtClean="0">
                <a:latin typeface="Cambria"/>
                <a:cs typeface="Cambria"/>
              </a:rPr>
              <a:t>E) during the (top) late 20</a:t>
            </a:r>
            <a:r>
              <a:rPr lang="en-US" sz="1200" baseline="30000" dirty="0" smtClean="0">
                <a:latin typeface="Cambria"/>
                <a:cs typeface="Cambria"/>
              </a:rPr>
              <a:t>th</a:t>
            </a:r>
            <a:r>
              <a:rPr lang="en-US" sz="1200" dirty="0" smtClean="0">
                <a:latin typeface="Cambria"/>
                <a:cs typeface="Cambria"/>
              </a:rPr>
              <a:t> century and (bottom) late 21</a:t>
            </a:r>
            <a:r>
              <a:rPr lang="en-US" sz="1200" baseline="30000" dirty="0" smtClean="0">
                <a:latin typeface="Cambria"/>
                <a:cs typeface="Cambria"/>
              </a:rPr>
              <a:t>st</a:t>
            </a:r>
            <a:r>
              <a:rPr lang="en-US" sz="1200" dirty="0" smtClean="0">
                <a:latin typeface="Cambria"/>
                <a:cs typeface="Cambria"/>
              </a:rPr>
              <a:t> century averaged among all 40 ensemble members .</a:t>
            </a:r>
            <a:endParaRPr lang="en-US" sz="1200" dirty="0">
              <a:solidFill>
                <a:srgbClr val="000000"/>
              </a:solidFill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076838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10276</TotalTime>
  <Words>337</Words>
  <Application>Microsoft Macintosh PowerPoint</Application>
  <PresentationFormat>On-screen Show (4:3)</PresentationFormat>
  <Paragraphs>59</Paragraphs>
  <Slides>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UW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Steve Vavrus</dc:creator>
  <cp:lastModifiedBy>Steve Vavrus</cp:lastModifiedBy>
  <cp:revision>179</cp:revision>
  <cp:lastPrinted>2016-06-28T17:52:18Z</cp:lastPrinted>
  <dcterms:created xsi:type="dcterms:W3CDTF">2016-06-09T18:18:34Z</dcterms:created>
  <dcterms:modified xsi:type="dcterms:W3CDTF">2016-08-29T17:51:23Z</dcterms:modified>
</cp:coreProperties>
</file>